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12"/>
    <p:restoredTop sz="95537"/>
  </p:normalViewPr>
  <p:slideViewPr>
    <p:cSldViewPr snapToGrid="0">
      <p:cViewPr varScale="1">
        <p:scale>
          <a:sx n="99" d="100"/>
          <a:sy n="99" d="100"/>
        </p:scale>
        <p:origin x="20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065A7-3A69-224D-BFE7-6B2A11C1A5D5}" type="datetimeFigureOut">
              <a:rPr lang="en-US" smtClean="0"/>
              <a:t>4/15/26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6BF19A-2C7E-CB4D-9A98-9621F68B7E7E}" type="slidenum">
              <a:rPr lang="en-US" smtClean="0"/>
              <a:t>‹#›</a:t>
            </a:fld>
            <a:endParaRPr lang="en-US"/>
          </a:p>
        </p:txBody>
      </p:sp>
    </p:spTree>
    <p:extLst>
      <p:ext uri="{BB962C8B-B14F-4D97-AF65-F5344CB8AC3E}">
        <p14:creationId xmlns:p14="http://schemas.microsoft.com/office/powerpoint/2010/main" val="2548128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The Systematic Process of Research</a:t>
            </a:r>
          </a:p>
          <a:p>
            <a:r>
              <a:rPr lang="en-US" sz="1200" b="0" i="0" kern="1200" dirty="0">
                <a:solidFill>
                  <a:schemeClr val="tx1"/>
                </a:solidFill>
                <a:effectLst/>
                <a:latin typeface="+mn-lt"/>
                <a:ea typeface="+mn-ea"/>
                <a:cs typeface="+mn-cs"/>
              </a:rPr>
              <a:t>Good day everyone.</a:t>
            </a:r>
          </a:p>
          <a:p>
            <a:r>
              <a:rPr lang="en-US" sz="1200" b="0" i="0" kern="1200" dirty="0">
                <a:solidFill>
                  <a:schemeClr val="tx1"/>
                </a:solidFill>
                <a:effectLst/>
                <a:latin typeface="+mn-lt"/>
                <a:ea typeface="+mn-ea"/>
                <a:cs typeface="+mn-cs"/>
              </a:rPr>
              <a:t>In this lecture, we will discuss </a:t>
            </a:r>
            <a:r>
              <a:rPr lang="en-US" sz="1200" b="1" i="0" kern="1200" dirty="0">
                <a:solidFill>
                  <a:schemeClr val="tx1"/>
                </a:solidFill>
                <a:effectLst/>
                <a:latin typeface="+mn-lt"/>
                <a:ea typeface="+mn-ea"/>
                <a:cs typeface="+mn-cs"/>
              </a:rPr>
              <a:t>the systematic process of research</a:t>
            </a:r>
            <a:r>
              <a:rPr lang="en-US" sz="1200" b="0" i="0" kern="1200" dirty="0">
                <a:solidFill>
                  <a:schemeClr val="tx1"/>
                </a:solidFill>
                <a:effectLst/>
                <a:latin typeface="+mn-lt"/>
                <a:ea typeface="+mn-ea"/>
                <a:cs typeface="+mn-cs"/>
              </a:rPr>
              <a:t>, which is a fundamental concept in research methodology, particularly for doctoral-level studies.</a:t>
            </a:r>
          </a:p>
          <a:p>
            <a:r>
              <a:rPr lang="en-US" sz="1200" b="0" i="0" kern="1200" dirty="0">
                <a:solidFill>
                  <a:schemeClr val="tx1"/>
                </a:solidFill>
                <a:effectLst/>
                <a:latin typeface="+mn-lt"/>
                <a:ea typeface="+mn-ea"/>
                <a:cs typeface="+mn-cs"/>
              </a:rPr>
              <a:t>Research is not a random or unstructured activity. Rather, it follows a </a:t>
            </a:r>
            <a:r>
              <a:rPr lang="en-US" sz="1200" b="1" i="0" kern="1200" dirty="0">
                <a:solidFill>
                  <a:schemeClr val="tx1"/>
                </a:solidFill>
                <a:effectLst/>
                <a:latin typeface="+mn-lt"/>
                <a:ea typeface="+mn-ea"/>
                <a:cs typeface="+mn-cs"/>
              </a:rPr>
              <a:t>logical and systematic sequence of steps</a:t>
            </a:r>
            <a:r>
              <a:rPr lang="en-US" sz="1200" b="0" i="0" kern="1200" dirty="0">
                <a:solidFill>
                  <a:schemeClr val="tx1"/>
                </a:solidFill>
                <a:effectLst/>
                <a:latin typeface="+mn-lt"/>
                <a:ea typeface="+mn-ea"/>
                <a:cs typeface="+mn-cs"/>
              </a:rPr>
              <a:t> that guide researchers in identifying problems, collecting data, analyzing evidence, and presenting meaningful findings.</a:t>
            </a:r>
          </a:p>
          <a:p>
            <a:r>
              <a:rPr lang="en-US" sz="1200" b="0" i="0" kern="1200" dirty="0">
                <a:solidFill>
                  <a:schemeClr val="tx1"/>
                </a:solidFill>
                <a:effectLst/>
                <a:latin typeface="+mn-lt"/>
                <a:ea typeface="+mn-ea"/>
                <a:cs typeface="+mn-cs"/>
              </a:rPr>
              <a:t>Understanding this systematic process is essential for conducting </a:t>
            </a:r>
            <a:r>
              <a:rPr lang="en-US" sz="1200" b="1" i="0" kern="1200" dirty="0">
                <a:solidFill>
                  <a:schemeClr val="tx1"/>
                </a:solidFill>
                <a:effectLst/>
                <a:latin typeface="+mn-lt"/>
                <a:ea typeface="+mn-ea"/>
                <a:cs typeface="+mn-cs"/>
              </a:rPr>
              <a:t>rigorous and credible academic research</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In this session, we will explore the major stages involved in the research process, beginning with identifying a research problem and moving through various stages such as formulating research questions, reviewing literature, designing the study, collecting and analyzing data, and finally reporting the research findings.</a:t>
            </a:r>
          </a:p>
          <a:p>
            <a:r>
              <a:rPr lang="en-US" sz="1200" b="0" i="0" kern="1200" dirty="0">
                <a:solidFill>
                  <a:schemeClr val="tx1"/>
                </a:solidFill>
                <a:effectLst/>
                <a:latin typeface="+mn-lt"/>
                <a:ea typeface="+mn-ea"/>
                <a:cs typeface="+mn-cs"/>
              </a:rPr>
              <a:t>This lecture is part of the </a:t>
            </a:r>
            <a:r>
              <a:rPr lang="en-US" sz="1200" b="1" i="0" kern="1200" dirty="0">
                <a:solidFill>
                  <a:schemeClr val="tx1"/>
                </a:solidFill>
                <a:effectLst/>
                <a:latin typeface="+mn-lt"/>
                <a:ea typeface="+mn-ea"/>
                <a:cs typeface="+mn-cs"/>
              </a:rPr>
              <a:t>PhD program in Research Methodology</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Let us now begin by understanding what research actually means and why a systematic process is necessary for scholarly inquiry.</a:t>
            </a:r>
          </a:p>
          <a:p>
            <a:endParaRPr lang="en-US" dirty="0"/>
          </a:p>
        </p:txBody>
      </p:sp>
      <p:sp>
        <p:nvSpPr>
          <p:cNvPr id="4" name="Slide Number Placeholder 3"/>
          <p:cNvSpPr>
            <a:spLocks noGrp="1"/>
          </p:cNvSpPr>
          <p:nvPr>
            <p:ph type="sldNum" sz="quarter" idx="5"/>
          </p:nvPr>
        </p:nvSpPr>
        <p:spPr/>
        <p:txBody>
          <a:bodyPr/>
          <a:lstStyle/>
          <a:p>
            <a:fld id="{6A6BF19A-2C7E-CB4D-9A98-9621F68B7E7E}" type="slidenum">
              <a:rPr lang="en-US" smtClean="0"/>
              <a:t>1</a:t>
            </a:fld>
            <a:endParaRPr lang="en-US"/>
          </a:p>
        </p:txBody>
      </p:sp>
    </p:spTree>
    <p:extLst>
      <p:ext uri="{BB962C8B-B14F-4D97-AF65-F5344CB8AC3E}">
        <p14:creationId xmlns:p14="http://schemas.microsoft.com/office/powerpoint/2010/main" val="3520975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Step 6: Selecting Research Design</a:t>
            </a:r>
          </a:p>
          <a:p>
            <a:r>
              <a:rPr lang="en-US" sz="1200" b="0" i="0" kern="1200" dirty="0">
                <a:solidFill>
                  <a:schemeClr val="tx1"/>
                </a:solidFill>
                <a:effectLst/>
                <a:latin typeface="+mn-lt"/>
                <a:ea typeface="+mn-ea"/>
                <a:cs typeface="+mn-cs"/>
              </a:rPr>
              <a:t>At this stage of the research process, the researcher must select an appropriate </a:t>
            </a:r>
            <a:r>
              <a:rPr lang="en-US" sz="1200" b="1" i="0" kern="1200" dirty="0">
                <a:solidFill>
                  <a:schemeClr val="tx1"/>
                </a:solidFill>
                <a:effectLst/>
                <a:latin typeface="+mn-lt"/>
                <a:ea typeface="+mn-ea"/>
                <a:cs typeface="+mn-cs"/>
              </a:rPr>
              <a:t>research design</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Research design refers to the overall strategy or plan that guides how the research will be conducted. It determines how data will be collected, analyzed, and interpreted in order to answer the research questions.</a:t>
            </a:r>
          </a:p>
          <a:p>
            <a:r>
              <a:rPr lang="en-US" sz="1200" b="0" i="0" kern="1200" dirty="0">
                <a:solidFill>
                  <a:schemeClr val="tx1"/>
                </a:solidFill>
                <a:effectLst/>
                <a:latin typeface="+mn-lt"/>
                <a:ea typeface="+mn-ea"/>
                <a:cs typeface="+mn-cs"/>
              </a:rPr>
              <a:t>In contemporary research methodology, three major research approaches are commonly recognized.</a:t>
            </a:r>
          </a:p>
          <a:p>
            <a:r>
              <a:rPr lang="en-US" sz="1200" b="0" i="0" kern="1200" dirty="0">
                <a:solidFill>
                  <a:schemeClr val="tx1"/>
                </a:solidFill>
                <a:effectLst/>
                <a:latin typeface="+mn-lt"/>
                <a:ea typeface="+mn-ea"/>
                <a:cs typeface="+mn-cs"/>
              </a:rPr>
              <a:t>The first approach is </a:t>
            </a:r>
            <a:r>
              <a:rPr lang="en-US" sz="1200" b="1" i="0" kern="1200" dirty="0">
                <a:solidFill>
                  <a:schemeClr val="tx1"/>
                </a:solidFill>
                <a:effectLst/>
                <a:latin typeface="+mn-lt"/>
                <a:ea typeface="+mn-ea"/>
                <a:cs typeface="+mn-cs"/>
              </a:rPr>
              <a:t>qualitative research</a:t>
            </a:r>
            <a:r>
              <a:rPr lang="en-US" sz="1200" b="0" i="0" kern="1200" dirty="0">
                <a:solidFill>
                  <a:schemeClr val="tx1"/>
                </a:solidFill>
                <a:effectLst/>
                <a:latin typeface="+mn-lt"/>
                <a:ea typeface="+mn-ea"/>
                <a:cs typeface="+mn-cs"/>
              </a:rPr>
              <a:t>. Qualitative research focuses on understanding meanings, experiences, and social phenomena. It often involves methods such as interviews, observations, and document analysis.</a:t>
            </a:r>
          </a:p>
          <a:p>
            <a:r>
              <a:rPr lang="en-US" sz="1200" b="0" i="0" kern="1200" dirty="0">
                <a:solidFill>
                  <a:schemeClr val="tx1"/>
                </a:solidFill>
                <a:effectLst/>
                <a:latin typeface="+mn-lt"/>
                <a:ea typeface="+mn-ea"/>
                <a:cs typeface="+mn-cs"/>
              </a:rPr>
              <a:t>The second approach is </a:t>
            </a:r>
            <a:r>
              <a:rPr lang="en-US" sz="1200" b="1" i="0" kern="1200" dirty="0">
                <a:solidFill>
                  <a:schemeClr val="tx1"/>
                </a:solidFill>
                <a:effectLst/>
                <a:latin typeface="+mn-lt"/>
                <a:ea typeface="+mn-ea"/>
                <a:cs typeface="+mn-cs"/>
              </a:rPr>
              <a:t>quantitative research</a:t>
            </a:r>
            <a:r>
              <a:rPr lang="en-US" sz="1200" b="0" i="0" kern="1200" dirty="0">
                <a:solidFill>
                  <a:schemeClr val="tx1"/>
                </a:solidFill>
                <a:effectLst/>
                <a:latin typeface="+mn-lt"/>
                <a:ea typeface="+mn-ea"/>
                <a:cs typeface="+mn-cs"/>
              </a:rPr>
              <a:t>. Quantitative research examines relationships between measurable variables using numerical data and statistical analysis.</a:t>
            </a:r>
          </a:p>
          <a:p>
            <a:r>
              <a:rPr lang="en-US" sz="1200" b="0" i="0" kern="1200" dirty="0">
                <a:solidFill>
                  <a:schemeClr val="tx1"/>
                </a:solidFill>
                <a:effectLst/>
                <a:latin typeface="+mn-lt"/>
                <a:ea typeface="+mn-ea"/>
                <a:cs typeface="+mn-cs"/>
              </a:rPr>
              <a:t>The third approach is </a:t>
            </a:r>
            <a:r>
              <a:rPr lang="en-US" sz="1200" b="1" i="0" kern="1200" dirty="0">
                <a:solidFill>
                  <a:schemeClr val="tx1"/>
                </a:solidFill>
                <a:effectLst/>
                <a:latin typeface="+mn-lt"/>
                <a:ea typeface="+mn-ea"/>
                <a:cs typeface="+mn-cs"/>
              </a:rPr>
              <a:t>mixed methods research</a:t>
            </a:r>
            <a:r>
              <a:rPr lang="en-US" sz="1200" b="0" i="0" kern="1200" dirty="0">
                <a:solidFill>
                  <a:schemeClr val="tx1"/>
                </a:solidFill>
                <a:effectLst/>
                <a:latin typeface="+mn-lt"/>
                <a:ea typeface="+mn-ea"/>
                <a:cs typeface="+mn-cs"/>
              </a:rPr>
              <a:t>. Mixed methods research combines both qualitative and quantitative approaches in order to provide a more comprehensive understanding of the research problem.</a:t>
            </a:r>
          </a:p>
          <a:p>
            <a:r>
              <a:rPr lang="en-US" sz="1200" b="0" i="0" kern="1200" dirty="0">
                <a:solidFill>
                  <a:schemeClr val="tx1"/>
                </a:solidFill>
                <a:effectLst/>
                <a:latin typeface="+mn-lt"/>
                <a:ea typeface="+mn-ea"/>
                <a:cs typeface="+mn-cs"/>
              </a:rPr>
              <a:t>Selecting an appropriate research design is therefore a critical step in ensuring that the research process is logically structured and methodologically sound.</a:t>
            </a:r>
          </a:p>
          <a:p>
            <a:endParaRPr lang="en-US" sz="1200" b="1"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A6BF19A-2C7E-CB4D-9A98-9621F68B7E7E}" type="slidenum">
              <a:rPr lang="en-US" smtClean="0"/>
              <a:t>10</a:t>
            </a:fld>
            <a:endParaRPr lang="en-US"/>
          </a:p>
        </p:txBody>
      </p:sp>
    </p:spTree>
    <p:extLst>
      <p:ext uri="{BB962C8B-B14F-4D97-AF65-F5344CB8AC3E}">
        <p14:creationId xmlns:p14="http://schemas.microsoft.com/office/powerpoint/2010/main" val="2132535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Step 7: Data Collection</a:t>
            </a:r>
          </a:p>
          <a:p>
            <a:r>
              <a:rPr lang="en-US" sz="1200" b="0" i="0" kern="1200" dirty="0">
                <a:solidFill>
                  <a:schemeClr val="tx1"/>
                </a:solidFill>
                <a:effectLst/>
                <a:latin typeface="+mn-lt"/>
                <a:ea typeface="+mn-ea"/>
                <a:cs typeface="+mn-cs"/>
              </a:rPr>
              <a:t>At this stage of the research process, the researcher proceeds to </a:t>
            </a:r>
            <a:r>
              <a:rPr lang="en-US" sz="1200" b="1" i="0" kern="1200" dirty="0">
                <a:solidFill>
                  <a:schemeClr val="tx1"/>
                </a:solidFill>
                <a:effectLst/>
                <a:latin typeface="+mn-lt"/>
                <a:ea typeface="+mn-ea"/>
                <a:cs typeface="+mn-cs"/>
              </a:rPr>
              <a:t>data collection</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Data collection refers to the systematic process of gathering information that is relevant to the research questions and objectives of the study. The purpose of this stage is to obtain reliable evidence that will allow the researcher to answer the research questions.</a:t>
            </a:r>
          </a:p>
          <a:p>
            <a:r>
              <a:rPr lang="en-US" sz="1200" b="0" i="0" kern="1200" dirty="0">
                <a:solidFill>
                  <a:schemeClr val="tx1"/>
                </a:solidFill>
                <a:effectLst/>
                <a:latin typeface="+mn-lt"/>
                <a:ea typeface="+mn-ea"/>
                <a:cs typeface="+mn-cs"/>
              </a:rPr>
              <a:t>There are several commonly used data collection methods in research.</a:t>
            </a:r>
          </a:p>
          <a:p>
            <a:r>
              <a:rPr lang="en-US" sz="1200" b="0" i="0" kern="1200" dirty="0">
                <a:solidFill>
                  <a:schemeClr val="tx1"/>
                </a:solidFill>
                <a:effectLst/>
                <a:latin typeface="+mn-lt"/>
                <a:ea typeface="+mn-ea"/>
                <a:cs typeface="+mn-cs"/>
              </a:rPr>
              <a:t>One widely used method is the </a:t>
            </a:r>
            <a:r>
              <a:rPr lang="en-US" sz="1200" b="1" i="0" kern="1200" dirty="0">
                <a:solidFill>
                  <a:schemeClr val="tx1"/>
                </a:solidFill>
                <a:effectLst/>
                <a:latin typeface="+mn-lt"/>
                <a:ea typeface="+mn-ea"/>
                <a:cs typeface="+mn-cs"/>
              </a:rPr>
              <a:t>questionnaire</a:t>
            </a:r>
            <a:r>
              <a:rPr lang="en-US" sz="1200" b="0" i="0" kern="1200" dirty="0">
                <a:solidFill>
                  <a:schemeClr val="tx1"/>
                </a:solidFill>
                <a:effectLst/>
                <a:latin typeface="+mn-lt"/>
                <a:ea typeface="+mn-ea"/>
                <a:cs typeface="+mn-cs"/>
              </a:rPr>
              <a:t>, often administered through surveys. Questionnaires consist of structured sets of questions designed to collect responses from a large number of participants, particularly in quantitative research.</a:t>
            </a:r>
          </a:p>
          <a:p>
            <a:r>
              <a:rPr lang="en-US" sz="1200" b="0" i="0" kern="1200" dirty="0">
                <a:solidFill>
                  <a:schemeClr val="tx1"/>
                </a:solidFill>
                <a:effectLst/>
                <a:latin typeface="+mn-lt"/>
                <a:ea typeface="+mn-ea"/>
                <a:cs typeface="+mn-cs"/>
              </a:rPr>
              <a:t>Another important method is </a:t>
            </a:r>
            <a:r>
              <a:rPr lang="en-US" sz="1200" b="1" i="0" kern="1200" dirty="0">
                <a:solidFill>
                  <a:schemeClr val="tx1"/>
                </a:solidFill>
                <a:effectLst/>
                <a:latin typeface="+mn-lt"/>
                <a:ea typeface="+mn-ea"/>
                <a:cs typeface="+mn-cs"/>
              </a:rPr>
              <a:t>interviews</a:t>
            </a:r>
            <a:r>
              <a:rPr lang="en-US" sz="1200" b="0" i="0" kern="1200" dirty="0">
                <a:solidFill>
                  <a:schemeClr val="tx1"/>
                </a:solidFill>
                <a:effectLst/>
                <a:latin typeface="+mn-lt"/>
                <a:ea typeface="+mn-ea"/>
                <a:cs typeface="+mn-cs"/>
              </a:rPr>
              <a:t>. Interviews allow researchers to obtain detailed information directly from participants. Interviews may be conducted individually, or in the form of </a:t>
            </a:r>
            <a:r>
              <a:rPr lang="en-US" sz="1200" b="1" i="0" kern="1200" dirty="0">
                <a:solidFill>
                  <a:schemeClr val="tx1"/>
                </a:solidFill>
                <a:effectLst/>
                <a:latin typeface="+mn-lt"/>
                <a:ea typeface="+mn-ea"/>
                <a:cs typeface="+mn-cs"/>
              </a:rPr>
              <a:t>focus group interviews</a:t>
            </a:r>
            <a:r>
              <a:rPr lang="en-US" sz="1200" b="0" i="0" kern="1200" dirty="0">
                <a:solidFill>
                  <a:schemeClr val="tx1"/>
                </a:solidFill>
                <a:effectLst/>
                <a:latin typeface="+mn-lt"/>
                <a:ea typeface="+mn-ea"/>
                <a:cs typeface="+mn-cs"/>
              </a:rPr>
              <a:t>, where several participants discuss a topic together.</a:t>
            </a:r>
          </a:p>
          <a:p>
            <a:r>
              <a:rPr lang="en-US" sz="1200" b="0" i="0" kern="1200" dirty="0">
                <a:solidFill>
                  <a:schemeClr val="tx1"/>
                </a:solidFill>
                <a:effectLst/>
                <a:latin typeface="+mn-lt"/>
                <a:ea typeface="+mn-ea"/>
                <a:cs typeface="+mn-cs"/>
              </a:rPr>
              <a:t>Researchers may also use </a:t>
            </a:r>
            <a:r>
              <a:rPr lang="en-US" sz="1200" b="1" i="0" kern="1200" dirty="0">
                <a:solidFill>
                  <a:schemeClr val="tx1"/>
                </a:solidFill>
                <a:effectLst/>
                <a:latin typeface="+mn-lt"/>
                <a:ea typeface="+mn-ea"/>
                <a:cs typeface="+mn-cs"/>
              </a:rPr>
              <a:t>observations</a:t>
            </a:r>
            <a:r>
              <a:rPr lang="en-US" sz="1200" b="0" i="0" kern="1200" dirty="0">
                <a:solidFill>
                  <a:schemeClr val="tx1"/>
                </a:solidFill>
                <a:effectLst/>
                <a:latin typeface="+mn-lt"/>
                <a:ea typeface="+mn-ea"/>
                <a:cs typeface="+mn-cs"/>
              </a:rPr>
              <a:t> as a data collection method. Observation involves systematically recording behaviors, events, or interactions in natural or controlled settings.</a:t>
            </a:r>
          </a:p>
          <a:p>
            <a:r>
              <a:rPr lang="en-US" sz="1200" b="0" i="0" kern="1200" dirty="0">
                <a:solidFill>
                  <a:schemeClr val="tx1"/>
                </a:solidFill>
                <a:effectLst/>
                <a:latin typeface="+mn-lt"/>
                <a:ea typeface="+mn-ea"/>
                <a:cs typeface="+mn-cs"/>
              </a:rPr>
              <a:t>Finally, researchers may analyze </a:t>
            </a:r>
            <a:r>
              <a:rPr lang="en-US" sz="1200" b="1" i="0" kern="1200" dirty="0">
                <a:solidFill>
                  <a:schemeClr val="tx1"/>
                </a:solidFill>
                <a:effectLst/>
                <a:latin typeface="+mn-lt"/>
                <a:ea typeface="+mn-ea"/>
                <a:cs typeface="+mn-cs"/>
              </a:rPr>
              <a:t>documents or existing data</a:t>
            </a:r>
            <a:r>
              <a:rPr lang="en-US" sz="1200" b="0" i="0" kern="1200" dirty="0">
                <a:solidFill>
                  <a:schemeClr val="tx1"/>
                </a:solidFill>
                <a:effectLst/>
                <a:latin typeface="+mn-lt"/>
                <a:ea typeface="+mn-ea"/>
                <a:cs typeface="+mn-cs"/>
              </a:rPr>
              <a:t>. This can include reports, institutional records, archival materials, or previously published data sources.</a:t>
            </a:r>
          </a:p>
          <a:p>
            <a:r>
              <a:rPr lang="en-US" sz="1200" b="0" i="0" kern="1200" dirty="0">
                <a:solidFill>
                  <a:schemeClr val="tx1"/>
                </a:solidFill>
                <a:effectLst/>
                <a:latin typeface="+mn-lt"/>
                <a:ea typeface="+mn-ea"/>
                <a:cs typeface="+mn-cs"/>
              </a:rPr>
              <a:t>The choice of data collection method depends on the </a:t>
            </a:r>
            <a:r>
              <a:rPr lang="en-US" sz="1200" b="1" i="0" kern="1200" dirty="0">
                <a:solidFill>
                  <a:schemeClr val="tx1"/>
                </a:solidFill>
                <a:effectLst/>
                <a:latin typeface="+mn-lt"/>
                <a:ea typeface="+mn-ea"/>
                <a:cs typeface="+mn-cs"/>
              </a:rPr>
              <a:t>research design, research questions, and the nature of the data required</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A6BF19A-2C7E-CB4D-9A98-9621F68B7E7E}" type="slidenum">
              <a:rPr lang="en-US" smtClean="0"/>
              <a:t>11</a:t>
            </a:fld>
            <a:endParaRPr lang="en-US"/>
          </a:p>
        </p:txBody>
      </p:sp>
    </p:spTree>
    <p:extLst>
      <p:ext uri="{BB962C8B-B14F-4D97-AF65-F5344CB8AC3E}">
        <p14:creationId xmlns:p14="http://schemas.microsoft.com/office/powerpoint/2010/main" val="936357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Step 8: Analyzing Data</a:t>
            </a:r>
          </a:p>
          <a:p>
            <a:r>
              <a:rPr lang="en-US" sz="1200" b="0" i="0" kern="1200" dirty="0">
                <a:solidFill>
                  <a:schemeClr val="tx1"/>
                </a:solidFill>
                <a:effectLst/>
                <a:latin typeface="+mn-lt"/>
                <a:ea typeface="+mn-ea"/>
                <a:cs typeface="+mn-cs"/>
              </a:rPr>
              <a:t>After collecting the data, the researcher moves to the next stage of the research process, which is </a:t>
            </a:r>
            <a:r>
              <a:rPr lang="en-US" sz="1200" b="1" i="0" kern="1200" dirty="0">
                <a:solidFill>
                  <a:schemeClr val="tx1"/>
                </a:solidFill>
                <a:effectLst/>
                <a:latin typeface="+mn-lt"/>
                <a:ea typeface="+mn-ea"/>
                <a:cs typeface="+mn-cs"/>
              </a:rPr>
              <a:t>data analysis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Data analysis refers to the systematic process of examining, organizing, and interpreting the collected information in order to answer the research questions and achieve the research objectives.</a:t>
            </a:r>
          </a:p>
          <a:p>
            <a:r>
              <a:rPr lang="en-US" sz="1200" b="0" i="0" kern="1200" dirty="0">
                <a:solidFill>
                  <a:schemeClr val="tx1"/>
                </a:solidFill>
                <a:effectLst/>
                <a:latin typeface="+mn-lt"/>
                <a:ea typeface="+mn-ea"/>
                <a:cs typeface="+mn-cs"/>
              </a:rPr>
              <a:t>The purpose of data analysis is to transform raw data into meaningful insights that contribute to the understanding of the research problem.</a:t>
            </a:r>
          </a:p>
          <a:p>
            <a:r>
              <a:rPr lang="en-US" sz="1200" b="0" i="0" kern="1200" dirty="0">
                <a:solidFill>
                  <a:schemeClr val="tx1"/>
                </a:solidFill>
                <a:effectLst/>
                <a:latin typeface="+mn-lt"/>
                <a:ea typeface="+mn-ea"/>
                <a:cs typeface="+mn-cs"/>
              </a:rPr>
              <a:t>There are several common approaches to analyzing research data.</a:t>
            </a:r>
          </a:p>
          <a:p>
            <a:r>
              <a:rPr lang="en-US" sz="1200" b="0" i="0" kern="1200" dirty="0">
                <a:solidFill>
                  <a:schemeClr val="tx1"/>
                </a:solidFill>
                <a:effectLst/>
                <a:latin typeface="+mn-lt"/>
                <a:ea typeface="+mn-ea"/>
                <a:cs typeface="+mn-cs"/>
              </a:rPr>
              <a:t>In </a:t>
            </a:r>
            <a:r>
              <a:rPr lang="en-US" sz="1200" b="1" i="0" kern="1200" dirty="0">
                <a:solidFill>
                  <a:schemeClr val="tx1"/>
                </a:solidFill>
                <a:effectLst/>
                <a:latin typeface="+mn-lt"/>
                <a:ea typeface="+mn-ea"/>
                <a:cs typeface="+mn-cs"/>
              </a:rPr>
              <a:t>quantitative research</a:t>
            </a:r>
            <a:r>
              <a:rPr lang="en-US" sz="1200" b="0" i="0" kern="1200" dirty="0">
                <a:solidFill>
                  <a:schemeClr val="tx1"/>
                </a:solidFill>
                <a:effectLst/>
                <a:latin typeface="+mn-lt"/>
                <a:ea typeface="+mn-ea"/>
                <a:cs typeface="+mn-cs"/>
              </a:rPr>
              <a:t>, researchers often use </a:t>
            </a:r>
            <a:r>
              <a:rPr lang="en-US" sz="1200" b="1" i="0" kern="1200" dirty="0">
                <a:solidFill>
                  <a:schemeClr val="tx1"/>
                </a:solidFill>
                <a:effectLst/>
                <a:latin typeface="+mn-lt"/>
                <a:ea typeface="+mn-ea"/>
                <a:cs typeface="+mn-cs"/>
              </a:rPr>
              <a:t>statistical analysis</a:t>
            </a:r>
            <a:r>
              <a:rPr lang="en-US" sz="1200" b="0" i="0" kern="1200" dirty="0">
                <a:solidFill>
                  <a:schemeClr val="tx1"/>
                </a:solidFill>
                <a:effectLst/>
                <a:latin typeface="+mn-lt"/>
                <a:ea typeface="+mn-ea"/>
                <a:cs typeface="+mn-cs"/>
              </a:rPr>
              <a:t>. Statistical analysis involves applying mathematical and statistical techniques to identify patterns, relationships, and differences within numerical data.</a:t>
            </a:r>
          </a:p>
          <a:p>
            <a:r>
              <a:rPr lang="en-US" sz="1200" b="0" i="0" kern="1200" dirty="0">
                <a:solidFill>
                  <a:schemeClr val="tx1"/>
                </a:solidFill>
                <a:effectLst/>
                <a:latin typeface="+mn-lt"/>
                <a:ea typeface="+mn-ea"/>
                <a:cs typeface="+mn-cs"/>
              </a:rPr>
              <a:t>In </a:t>
            </a:r>
            <a:r>
              <a:rPr lang="en-US" sz="1200" b="1" i="0" kern="1200" dirty="0">
                <a:solidFill>
                  <a:schemeClr val="tx1"/>
                </a:solidFill>
                <a:effectLst/>
                <a:latin typeface="+mn-lt"/>
                <a:ea typeface="+mn-ea"/>
                <a:cs typeface="+mn-cs"/>
              </a:rPr>
              <a:t>qualitative research</a:t>
            </a:r>
            <a:r>
              <a:rPr lang="en-US" sz="1200" b="0" i="0" kern="1200" dirty="0">
                <a:solidFill>
                  <a:schemeClr val="tx1"/>
                </a:solidFill>
                <a:effectLst/>
                <a:latin typeface="+mn-lt"/>
                <a:ea typeface="+mn-ea"/>
                <a:cs typeface="+mn-cs"/>
              </a:rPr>
              <a:t>, researchers commonly use </a:t>
            </a:r>
            <a:r>
              <a:rPr lang="en-US" sz="1200" b="1" i="0" kern="1200" dirty="0">
                <a:solidFill>
                  <a:schemeClr val="tx1"/>
                </a:solidFill>
                <a:effectLst/>
                <a:latin typeface="+mn-lt"/>
                <a:ea typeface="+mn-ea"/>
                <a:cs typeface="+mn-cs"/>
              </a:rPr>
              <a:t>thematic analysis</a:t>
            </a:r>
            <a:r>
              <a:rPr lang="en-US" sz="1200" b="0" i="0" kern="1200" dirty="0">
                <a:solidFill>
                  <a:schemeClr val="tx1"/>
                </a:solidFill>
                <a:effectLst/>
                <a:latin typeface="+mn-lt"/>
                <a:ea typeface="+mn-ea"/>
                <a:cs typeface="+mn-cs"/>
              </a:rPr>
              <a:t>. Thematic analysis involves identifying recurring themes, concepts, or patterns within textual or narrative data such as interview transcripts or observation notes.</a:t>
            </a:r>
          </a:p>
          <a:p>
            <a:r>
              <a:rPr lang="en-US" sz="1200" b="0" i="0" kern="1200" dirty="0">
                <a:solidFill>
                  <a:schemeClr val="tx1"/>
                </a:solidFill>
                <a:effectLst/>
                <a:latin typeface="+mn-lt"/>
                <a:ea typeface="+mn-ea"/>
                <a:cs typeface="+mn-cs"/>
              </a:rPr>
              <a:t>In </a:t>
            </a:r>
            <a:r>
              <a:rPr lang="en-US" sz="1200" b="1" i="0" kern="1200" dirty="0">
                <a:solidFill>
                  <a:schemeClr val="tx1"/>
                </a:solidFill>
                <a:effectLst/>
                <a:latin typeface="+mn-lt"/>
                <a:ea typeface="+mn-ea"/>
                <a:cs typeface="+mn-cs"/>
              </a:rPr>
              <a:t>mixed methods research</a:t>
            </a:r>
            <a:r>
              <a:rPr lang="en-US" sz="1200" b="0" i="0" kern="1200" dirty="0">
                <a:solidFill>
                  <a:schemeClr val="tx1"/>
                </a:solidFill>
                <a:effectLst/>
                <a:latin typeface="+mn-lt"/>
                <a:ea typeface="+mn-ea"/>
                <a:cs typeface="+mn-cs"/>
              </a:rPr>
              <a:t>, researchers may combine both qualitative and quantitative analytical techniques. This approach allows them to integrate different types of data in order to gain a more comprehensive understanding of the research problem.</a:t>
            </a:r>
          </a:p>
          <a:p>
            <a:r>
              <a:rPr lang="en-US" sz="1200" b="0" i="0" kern="1200" dirty="0">
                <a:solidFill>
                  <a:schemeClr val="tx1"/>
                </a:solidFill>
                <a:effectLst/>
                <a:latin typeface="+mn-lt"/>
                <a:ea typeface="+mn-ea"/>
                <a:cs typeface="+mn-cs"/>
              </a:rPr>
              <a:t>Through careful and systematic analysis, researchers are able to interpret their findings and move toward meaningful conclusions.</a:t>
            </a:r>
          </a:p>
          <a:p>
            <a:endParaRPr lang="en-US" dirty="0"/>
          </a:p>
        </p:txBody>
      </p:sp>
      <p:sp>
        <p:nvSpPr>
          <p:cNvPr id="4" name="Slide Number Placeholder 3"/>
          <p:cNvSpPr>
            <a:spLocks noGrp="1"/>
          </p:cNvSpPr>
          <p:nvPr>
            <p:ph type="sldNum" sz="quarter" idx="5"/>
          </p:nvPr>
        </p:nvSpPr>
        <p:spPr/>
        <p:txBody>
          <a:bodyPr/>
          <a:lstStyle/>
          <a:p>
            <a:fld id="{6A6BF19A-2C7E-CB4D-9A98-9621F68B7E7E}" type="slidenum">
              <a:rPr lang="en-US" smtClean="0"/>
              <a:t>12</a:t>
            </a:fld>
            <a:endParaRPr lang="en-US"/>
          </a:p>
        </p:txBody>
      </p:sp>
    </p:spTree>
    <p:extLst>
      <p:ext uri="{BB962C8B-B14F-4D97-AF65-F5344CB8AC3E}">
        <p14:creationId xmlns:p14="http://schemas.microsoft.com/office/powerpoint/2010/main" val="211772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Step 9: Interpretation and Discussion</a:t>
            </a:r>
          </a:p>
          <a:p>
            <a:r>
              <a:rPr lang="en-US" sz="1200" b="0" i="0" kern="1200" dirty="0">
                <a:solidFill>
                  <a:schemeClr val="tx1"/>
                </a:solidFill>
                <a:effectLst/>
                <a:latin typeface="+mn-lt"/>
                <a:ea typeface="+mn-ea"/>
                <a:cs typeface="+mn-cs"/>
              </a:rPr>
              <a:t>After completing the data analysis, the researcher proceeds to the next stage of the research process, which is </a:t>
            </a:r>
            <a:r>
              <a:rPr lang="en-US" sz="1200" b="1" i="0" kern="1200" dirty="0">
                <a:solidFill>
                  <a:schemeClr val="tx1"/>
                </a:solidFill>
                <a:effectLst/>
                <a:latin typeface="+mn-lt"/>
                <a:ea typeface="+mn-ea"/>
                <a:cs typeface="+mn-cs"/>
              </a:rPr>
              <a:t>interpretation and discussion of the findings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Interpretation involves explaining the meaning and significance of the research results. At this stage, the researcher examines what the findings actually indicate in relation to the research questions and objectives.</a:t>
            </a:r>
          </a:p>
          <a:p>
            <a:r>
              <a:rPr lang="en-US" sz="1200" b="0" i="0" kern="1200" dirty="0">
                <a:solidFill>
                  <a:schemeClr val="tx1"/>
                </a:solidFill>
                <a:effectLst/>
                <a:latin typeface="+mn-lt"/>
                <a:ea typeface="+mn-ea"/>
                <a:cs typeface="+mn-cs"/>
              </a:rPr>
              <a:t>The first important aspect is the </a:t>
            </a:r>
            <a:r>
              <a:rPr lang="en-US" sz="1200" b="1" i="0" kern="1200" dirty="0">
                <a:solidFill>
                  <a:schemeClr val="tx1"/>
                </a:solidFill>
                <a:effectLst/>
                <a:latin typeface="+mn-lt"/>
                <a:ea typeface="+mn-ea"/>
                <a:cs typeface="+mn-cs"/>
              </a:rPr>
              <a:t>explanation of results</a:t>
            </a:r>
            <a:r>
              <a:rPr lang="en-US" sz="1200" b="0" i="0" kern="1200" dirty="0">
                <a:solidFill>
                  <a:schemeClr val="tx1"/>
                </a:solidFill>
                <a:effectLst/>
                <a:latin typeface="+mn-lt"/>
                <a:ea typeface="+mn-ea"/>
                <a:cs typeface="+mn-cs"/>
              </a:rPr>
              <a:t>. Here, the researcher discusses how the findings answer the research questions and how they relate to the theoretical framework and previous studies discussed in the literature review.</a:t>
            </a:r>
          </a:p>
          <a:p>
            <a:r>
              <a:rPr lang="en-US" sz="1200" b="0" i="0" kern="1200" dirty="0">
                <a:solidFill>
                  <a:schemeClr val="tx1"/>
                </a:solidFill>
                <a:effectLst/>
                <a:latin typeface="+mn-lt"/>
                <a:ea typeface="+mn-ea"/>
                <a:cs typeface="+mn-cs"/>
              </a:rPr>
              <a:t>The second aspect involves discussing the </a:t>
            </a:r>
            <a:r>
              <a:rPr lang="en-US" sz="1200" b="1" i="0" kern="1200" dirty="0">
                <a:solidFill>
                  <a:schemeClr val="tx1"/>
                </a:solidFill>
                <a:effectLst/>
                <a:latin typeface="+mn-lt"/>
                <a:ea typeface="+mn-ea"/>
                <a:cs typeface="+mn-cs"/>
              </a:rPr>
              <a:t>implications of the findings</a:t>
            </a:r>
            <a:r>
              <a:rPr lang="en-US" sz="1200" b="0" i="0" kern="1200" dirty="0">
                <a:solidFill>
                  <a:schemeClr val="tx1"/>
                </a:solidFill>
                <a:effectLst/>
                <a:latin typeface="+mn-lt"/>
                <a:ea typeface="+mn-ea"/>
                <a:cs typeface="+mn-cs"/>
              </a:rPr>
              <a:t>. This means considering how the results contribute to the field of study and how they may influence theory, practice, or policy.</a:t>
            </a:r>
          </a:p>
          <a:p>
            <a:r>
              <a:rPr lang="en-US" sz="1200" b="0" i="0" kern="1200" dirty="0">
                <a:solidFill>
                  <a:schemeClr val="tx1"/>
                </a:solidFill>
                <a:effectLst/>
                <a:latin typeface="+mn-lt"/>
                <a:ea typeface="+mn-ea"/>
                <a:cs typeface="+mn-cs"/>
              </a:rPr>
              <a:t>Another important element is identifying the </a:t>
            </a:r>
            <a:r>
              <a:rPr lang="en-US" sz="1200" b="1" i="0" kern="1200" dirty="0">
                <a:solidFill>
                  <a:schemeClr val="tx1"/>
                </a:solidFill>
                <a:effectLst/>
                <a:latin typeface="+mn-lt"/>
                <a:ea typeface="+mn-ea"/>
                <a:cs typeface="+mn-cs"/>
              </a:rPr>
              <a:t>limitations of the study</a:t>
            </a:r>
            <a:r>
              <a:rPr lang="en-US" sz="1200" b="0" i="0" kern="1200" dirty="0">
                <a:solidFill>
                  <a:schemeClr val="tx1"/>
                </a:solidFill>
                <a:effectLst/>
                <a:latin typeface="+mn-lt"/>
                <a:ea typeface="+mn-ea"/>
                <a:cs typeface="+mn-cs"/>
              </a:rPr>
              <a:t>. Every research project has certain constraints, such as limitations related to sample size, research context, or methodological choices. Acknowledging these limitations helps maintain academic transparency.</a:t>
            </a:r>
          </a:p>
          <a:p>
            <a:r>
              <a:rPr lang="en-US" sz="1200" b="0" i="0" kern="1200" dirty="0">
                <a:solidFill>
                  <a:schemeClr val="tx1"/>
                </a:solidFill>
                <a:effectLst/>
                <a:latin typeface="+mn-lt"/>
                <a:ea typeface="+mn-ea"/>
                <a:cs typeface="+mn-cs"/>
              </a:rPr>
              <a:t>Finally, the researcher may provide </a:t>
            </a:r>
            <a:r>
              <a:rPr lang="en-US" sz="1200" b="1" i="0" kern="1200" dirty="0">
                <a:solidFill>
                  <a:schemeClr val="tx1"/>
                </a:solidFill>
                <a:effectLst/>
                <a:latin typeface="+mn-lt"/>
                <a:ea typeface="+mn-ea"/>
                <a:cs typeface="+mn-cs"/>
              </a:rPr>
              <a:t>recommendations</a:t>
            </a:r>
            <a:r>
              <a:rPr lang="en-US" sz="1200" b="0" i="0" kern="1200" dirty="0">
                <a:solidFill>
                  <a:schemeClr val="tx1"/>
                </a:solidFill>
                <a:effectLst/>
                <a:latin typeface="+mn-lt"/>
                <a:ea typeface="+mn-ea"/>
                <a:cs typeface="+mn-cs"/>
              </a:rPr>
              <a:t>. These recommendations may suggest directions for future research or practical actions that can be taken based on the study's findings.</a:t>
            </a:r>
          </a:p>
          <a:p>
            <a:r>
              <a:rPr lang="en-US" sz="1200" b="0" i="0" kern="1200" dirty="0">
                <a:solidFill>
                  <a:schemeClr val="tx1"/>
                </a:solidFill>
                <a:effectLst/>
                <a:latin typeface="+mn-lt"/>
                <a:ea typeface="+mn-ea"/>
                <a:cs typeface="+mn-cs"/>
              </a:rPr>
              <a:t>Through careful interpretation and discussion, researchers connect their findings to the broader academic and practical context.</a:t>
            </a:r>
          </a:p>
          <a:p>
            <a:endParaRPr lang="en-US" dirty="0"/>
          </a:p>
        </p:txBody>
      </p:sp>
      <p:sp>
        <p:nvSpPr>
          <p:cNvPr id="4" name="Slide Number Placeholder 3"/>
          <p:cNvSpPr>
            <a:spLocks noGrp="1"/>
          </p:cNvSpPr>
          <p:nvPr>
            <p:ph type="sldNum" sz="quarter" idx="5"/>
          </p:nvPr>
        </p:nvSpPr>
        <p:spPr/>
        <p:txBody>
          <a:bodyPr/>
          <a:lstStyle/>
          <a:p>
            <a:fld id="{6A6BF19A-2C7E-CB4D-9A98-9621F68B7E7E}" type="slidenum">
              <a:rPr lang="en-US" smtClean="0"/>
              <a:t>13</a:t>
            </a:fld>
            <a:endParaRPr lang="en-US"/>
          </a:p>
        </p:txBody>
      </p:sp>
    </p:spTree>
    <p:extLst>
      <p:ext uri="{BB962C8B-B14F-4D97-AF65-F5344CB8AC3E}">
        <p14:creationId xmlns:p14="http://schemas.microsoft.com/office/powerpoint/2010/main" val="4158088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Step 10: Reporting Research Findings</a:t>
            </a:r>
          </a:p>
          <a:p>
            <a:r>
              <a:rPr lang="en-US" sz="1200" b="0" i="0" kern="1200" dirty="0">
                <a:solidFill>
                  <a:schemeClr val="tx1"/>
                </a:solidFill>
                <a:effectLst/>
                <a:latin typeface="+mn-lt"/>
                <a:ea typeface="+mn-ea"/>
                <a:cs typeface="+mn-cs"/>
              </a:rPr>
              <a:t>The final stage of the research process is </a:t>
            </a:r>
            <a:r>
              <a:rPr lang="en-US" sz="1200" b="1" i="0" kern="1200" dirty="0">
                <a:solidFill>
                  <a:schemeClr val="tx1"/>
                </a:solidFill>
                <a:effectLst/>
                <a:latin typeface="+mn-lt"/>
                <a:ea typeface="+mn-ea"/>
                <a:cs typeface="+mn-cs"/>
              </a:rPr>
              <a:t>reporting the research findings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At this stage, the researcher communicates the results of the study to the academic community and other relevant audiences. The purpose of reporting is to present the research outcomes in a clear, systematic, and transparent manner so that others can understand, evaluate, and potentially build upon the study.</a:t>
            </a:r>
          </a:p>
          <a:p>
            <a:r>
              <a:rPr lang="en-US" sz="1200" b="0" i="0" kern="1200" dirty="0">
                <a:solidFill>
                  <a:schemeClr val="tx1"/>
                </a:solidFill>
                <a:effectLst/>
                <a:latin typeface="+mn-lt"/>
                <a:ea typeface="+mn-ea"/>
                <a:cs typeface="+mn-cs"/>
              </a:rPr>
              <a:t>An effective research report should </a:t>
            </a:r>
            <a:r>
              <a:rPr lang="en-US" sz="1200" b="1" i="0" kern="1200" dirty="0">
                <a:solidFill>
                  <a:schemeClr val="tx1"/>
                </a:solidFill>
                <a:effectLst/>
                <a:latin typeface="+mn-lt"/>
                <a:ea typeface="+mn-ea"/>
                <a:cs typeface="+mn-cs"/>
              </a:rPr>
              <a:t>clearly present the findings</a:t>
            </a:r>
            <a:r>
              <a:rPr lang="en-US" sz="1200" b="0" i="0" kern="1200" dirty="0">
                <a:solidFill>
                  <a:schemeClr val="tx1"/>
                </a:solidFill>
                <a:effectLst/>
                <a:latin typeface="+mn-lt"/>
                <a:ea typeface="+mn-ea"/>
                <a:cs typeface="+mn-cs"/>
              </a:rPr>
              <a:t>. This involves organizing the results logically and presenting them in a way that directly addresses the research questions and objectives.</a:t>
            </a:r>
          </a:p>
          <a:p>
            <a:r>
              <a:rPr lang="en-US" sz="1200" b="0" i="0" kern="1200" dirty="0">
                <a:solidFill>
                  <a:schemeClr val="tx1"/>
                </a:solidFill>
                <a:effectLst/>
                <a:latin typeface="+mn-lt"/>
                <a:ea typeface="+mn-ea"/>
                <a:cs typeface="+mn-cs"/>
              </a:rPr>
              <a:t>Another important aspect is providing </a:t>
            </a:r>
            <a:r>
              <a:rPr lang="en-US" sz="1200" b="1" i="0" kern="1200" dirty="0">
                <a:solidFill>
                  <a:schemeClr val="tx1"/>
                </a:solidFill>
                <a:effectLst/>
                <a:latin typeface="+mn-lt"/>
                <a:ea typeface="+mn-ea"/>
                <a:cs typeface="+mn-cs"/>
              </a:rPr>
              <a:t>evidence-based conclusions</a:t>
            </a:r>
            <a:r>
              <a:rPr lang="en-US" sz="1200" b="0" i="0" kern="1200" dirty="0">
                <a:solidFill>
                  <a:schemeClr val="tx1"/>
                </a:solidFill>
                <a:effectLst/>
                <a:latin typeface="+mn-lt"/>
                <a:ea typeface="+mn-ea"/>
                <a:cs typeface="+mn-cs"/>
              </a:rPr>
              <a:t>. The conclusions drawn from the study should be supported by the data collected and the analysis conducted during the research process.</a:t>
            </a:r>
          </a:p>
          <a:p>
            <a:r>
              <a:rPr lang="en-US" sz="1200" b="0" i="0" kern="1200" dirty="0">
                <a:solidFill>
                  <a:schemeClr val="tx1"/>
                </a:solidFill>
                <a:effectLst/>
                <a:latin typeface="+mn-lt"/>
                <a:ea typeface="+mn-ea"/>
                <a:cs typeface="+mn-cs"/>
              </a:rPr>
              <a:t>Researchers must also </a:t>
            </a:r>
            <a:r>
              <a:rPr lang="en-US" sz="1200" b="1" i="0" kern="1200" dirty="0">
                <a:solidFill>
                  <a:schemeClr val="tx1"/>
                </a:solidFill>
                <a:effectLst/>
                <a:latin typeface="+mn-lt"/>
                <a:ea typeface="+mn-ea"/>
                <a:cs typeface="+mn-cs"/>
              </a:rPr>
              <a:t>consider the audience</a:t>
            </a:r>
            <a:r>
              <a:rPr lang="en-US" sz="1200" b="0" i="0" kern="1200" dirty="0">
                <a:solidFill>
                  <a:schemeClr val="tx1"/>
                </a:solidFill>
                <a:effectLst/>
                <a:latin typeface="+mn-lt"/>
                <a:ea typeface="+mn-ea"/>
                <a:cs typeface="+mn-cs"/>
              </a:rPr>
              <a:t> when presenting their findings. Depending on the audience—such as academic scholars, policy makers, or practitioners—the presentation of results may need to be adapted for clarity and relevance.</a:t>
            </a:r>
          </a:p>
          <a:p>
            <a:r>
              <a:rPr lang="en-US" sz="1200" b="0" i="0" kern="1200" dirty="0">
                <a:solidFill>
                  <a:schemeClr val="tx1"/>
                </a:solidFill>
                <a:effectLst/>
                <a:latin typeface="+mn-lt"/>
                <a:ea typeface="+mn-ea"/>
                <a:cs typeface="+mn-cs"/>
              </a:rPr>
              <a:t>Finally, a research report must </a:t>
            </a:r>
            <a:r>
              <a:rPr lang="en-US" sz="1200" b="1" i="0" kern="1200" dirty="0">
                <a:solidFill>
                  <a:schemeClr val="tx1"/>
                </a:solidFill>
                <a:effectLst/>
                <a:latin typeface="+mn-lt"/>
                <a:ea typeface="+mn-ea"/>
                <a:cs typeface="+mn-cs"/>
              </a:rPr>
              <a:t>include appropriate references</a:t>
            </a:r>
            <a:r>
              <a:rPr lang="en-US" sz="1200" b="0" i="0" kern="1200" dirty="0">
                <a:solidFill>
                  <a:schemeClr val="tx1"/>
                </a:solidFill>
                <a:effectLst/>
                <a:latin typeface="+mn-lt"/>
                <a:ea typeface="+mn-ea"/>
                <a:cs typeface="+mn-cs"/>
              </a:rPr>
              <a:t>. Proper citation acknowledges previous scholarship and ensures academic integrity.</a:t>
            </a:r>
          </a:p>
          <a:p>
            <a:r>
              <a:rPr lang="en-US" sz="1200" b="0" i="0" kern="1200" dirty="0">
                <a:solidFill>
                  <a:schemeClr val="tx1"/>
                </a:solidFill>
                <a:effectLst/>
                <a:latin typeface="+mn-lt"/>
                <a:ea typeface="+mn-ea"/>
                <a:cs typeface="+mn-cs"/>
              </a:rPr>
              <a:t>Through clear and systematic reporting, research contributes to the advancement of knowledge and supports further inquiry within the field.</a:t>
            </a:r>
          </a:p>
          <a:p>
            <a:endParaRPr lang="en-US" dirty="0"/>
          </a:p>
        </p:txBody>
      </p:sp>
      <p:sp>
        <p:nvSpPr>
          <p:cNvPr id="4" name="Slide Number Placeholder 3"/>
          <p:cNvSpPr>
            <a:spLocks noGrp="1"/>
          </p:cNvSpPr>
          <p:nvPr>
            <p:ph type="sldNum" sz="quarter" idx="5"/>
          </p:nvPr>
        </p:nvSpPr>
        <p:spPr/>
        <p:txBody>
          <a:bodyPr/>
          <a:lstStyle/>
          <a:p>
            <a:fld id="{6A6BF19A-2C7E-CB4D-9A98-9621F68B7E7E}" type="slidenum">
              <a:rPr lang="en-US" smtClean="0"/>
              <a:t>14</a:t>
            </a:fld>
            <a:endParaRPr lang="en-US"/>
          </a:p>
        </p:txBody>
      </p:sp>
    </p:spTree>
    <p:extLst>
      <p:ext uri="{BB962C8B-B14F-4D97-AF65-F5344CB8AC3E}">
        <p14:creationId xmlns:p14="http://schemas.microsoft.com/office/powerpoint/2010/main" val="1368910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Conclusion</a:t>
            </a:r>
          </a:p>
          <a:p>
            <a:r>
              <a:rPr lang="en-US" sz="1200" b="0" i="0" kern="1200" dirty="0">
                <a:solidFill>
                  <a:schemeClr val="tx1"/>
                </a:solidFill>
                <a:effectLst/>
                <a:latin typeface="+mn-lt"/>
                <a:ea typeface="+mn-ea"/>
                <a:cs typeface="+mn-cs"/>
              </a:rPr>
              <a:t>Let us now briefly summarize what we have discussed in this lecture.</a:t>
            </a:r>
          </a:p>
          <a:p>
            <a:r>
              <a:rPr lang="en-US" sz="1200" b="0" i="0" kern="1200" dirty="0">
                <a:solidFill>
                  <a:schemeClr val="tx1"/>
                </a:solidFill>
                <a:effectLst/>
                <a:latin typeface="+mn-lt"/>
                <a:ea typeface="+mn-ea"/>
                <a:cs typeface="+mn-cs"/>
              </a:rPr>
              <a:t>Research is not a random activity. It follows a </a:t>
            </a:r>
            <a:r>
              <a:rPr lang="en-US" sz="1200" b="1" i="0" kern="1200" dirty="0">
                <a:solidFill>
                  <a:schemeClr val="tx1"/>
                </a:solidFill>
                <a:effectLst/>
                <a:latin typeface="+mn-lt"/>
                <a:ea typeface="+mn-ea"/>
                <a:cs typeface="+mn-cs"/>
              </a:rPr>
              <a:t>systematic and organized process</a:t>
            </a:r>
            <a:r>
              <a:rPr lang="en-US" sz="1200" b="0" i="0" kern="1200" dirty="0">
                <a:solidFill>
                  <a:schemeClr val="tx1"/>
                </a:solidFill>
                <a:effectLst/>
                <a:latin typeface="+mn-lt"/>
                <a:ea typeface="+mn-ea"/>
                <a:cs typeface="+mn-cs"/>
              </a:rPr>
              <a:t> that guides scholars from the identification of a problem to the presentation of research findings.</a:t>
            </a:r>
          </a:p>
          <a:p>
            <a:r>
              <a:rPr lang="en-US" sz="1200" b="0" i="0" kern="1200" dirty="0">
                <a:solidFill>
                  <a:schemeClr val="tx1"/>
                </a:solidFill>
                <a:effectLst/>
                <a:latin typeface="+mn-lt"/>
                <a:ea typeface="+mn-ea"/>
                <a:cs typeface="+mn-cs"/>
              </a:rPr>
              <a:t>We began by understanding the meaning and characteristics of research, emphasizing that research must be systematic in order to produce reliable and valid knowledge.</a:t>
            </a:r>
          </a:p>
          <a:p>
            <a:r>
              <a:rPr lang="en-US" sz="1200" b="0" i="0" kern="1200" dirty="0">
                <a:solidFill>
                  <a:schemeClr val="tx1"/>
                </a:solidFill>
                <a:effectLst/>
                <a:latin typeface="+mn-lt"/>
                <a:ea typeface="+mn-ea"/>
                <a:cs typeface="+mn-cs"/>
              </a:rPr>
              <a:t>We then examined the </a:t>
            </a:r>
            <a:r>
              <a:rPr lang="en-US" sz="1200" b="1" i="0" kern="1200" dirty="0">
                <a:solidFill>
                  <a:schemeClr val="tx1"/>
                </a:solidFill>
                <a:effectLst/>
                <a:latin typeface="+mn-lt"/>
                <a:ea typeface="+mn-ea"/>
                <a:cs typeface="+mn-cs"/>
              </a:rPr>
              <a:t>major stages of the research process</a:t>
            </a:r>
            <a:r>
              <a:rPr lang="en-US" sz="1200" b="0" i="0" kern="1200" dirty="0">
                <a:solidFill>
                  <a:schemeClr val="tx1"/>
                </a:solidFill>
                <a:effectLst/>
                <a:latin typeface="+mn-lt"/>
                <a:ea typeface="+mn-ea"/>
                <a:cs typeface="+mn-cs"/>
              </a:rPr>
              <a:t>. These stages include identifying the research problem, formulating research questions and objectives, and, when appropriate, developing research hypotheses.</a:t>
            </a:r>
          </a:p>
          <a:p>
            <a:r>
              <a:rPr lang="en-US" sz="1200" b="0" i="0" kern="1200" dirty="0">
                <a:solidFill>
                  <a:schemeClr val="tx1"/>
                </a:solidFill>
                <a:effectLst/>
                <a:latin typeface="+mn-lt"/>
                <a:ea typeface="+mn-ea"/>
                <a:cs typeface="+mn-cs"/>
              </a:rPr>
              <a:t>After defining the focus of the study, researchers conduct a </a:t>
            </a:r>
            <a:r>
              <a:rPr lang="en-US" sz="1200" b="1" i="0" kern="1200" dirty="0">
                <a:solidFill>
                  <a:schemeClr val="tx1"/>
                </a:solidFill>
                <a:effectLst/>
                <a:latin typeface="+mn-lt"/>
                <a:ea typeface="+mn-ea"/>
                <a:cs typeface="+mn-cs"/>
              </a:rPr>
              <a:t>literature review</a:t>
            </a:r>
            <a:r>
              <a:rPr lang="en-US" sz="1200" b="0" i="0" kern="1200" dirty="0">
                <a:solidFill>
                  <a:schemeClr val="tx1"/>
                </a:solidFill>
                <a:effectLst/>
                <a:latin typeface="+mn-lt"/>
                <a:ea typeface="+mn-ea"/>
                <a:cs typeface="+mn-cs"/>
              </a:rPr>
              <a:t> in order to understand existing knowledge and identify gaps that require further investigation.</a:t>
            </a:r>
          </a:p>
          <a:p>
            <a:r>
              <a:rPr lang="en-US" sz="1200" b="0" i="0" kern="1200" dirty="0">
                <a:solidFill>
                  <a:schemeClr val="tx1"/>
                </a:solidFill>
                <a:effectLst/>
                <a:latin typeface="+mn-lt"/>
                <a:ea typeface="+mn-ea"/>
                <a:cs typeface="+mn-cs"/>
              </a:rPr>
              <a:t>The next stages involve </a:t>
            </a:r>
            <a:r>
              <a:rPr lang="en-US" sz="1200" b="1" i="0" kern="1200" dirty="0">
                <a:solidFill>
                  <a:schemeClr val="tx1"/>
                </a:solidFill>
                <a:effectLst/>
                <a:latin typeface="+mn-lt"/>
                <a:ea typeface="+mn-ea"/>
                <a:cs typeface="+mn-cs"/>
              </a:rPr>
              <a:t>selecting an appropriate research design</a:t>
            </a:r>
            <a:r>
              <a:rPr lang="en-US" sz="1200" b="0" i="0" kern="1200" dirty="0">
                <a:solidFill>
                  <a:schemeClr val="tx1"/>
                </a:solidFill>
                <a:effectLst/>
                <a:latin typeface="+mn-lt"/>
                <a:ea typeface="+mn-ea"/>
                <a:cs typeface="+mn-cs"/>
              </a:rPr>
              <a:t>, collecting relevant data, and analyzing that data in order to answer the research questions.</a:t>
            </a:r>
          </a:p>
          <a:p>
            <a:r>
              <a:rPr lang="en-US" sz="1200" b="0" i="0" kern="1200" dirty="0">
                <a:solidFill>
                  <a:schemeClr val="tx1"/>
                </a:solidFill>
                <a:effectLst/>
                <a:latin typeface="+mn-lt"/>
                <a:ea typeface="+mn-ea"/>
                <a:cs typeface="+mn-cs"/>
              </a:rPr>
              <a:t>Finally, researchers interpret their findings and </a:t>
            </a:r>
            <a:r>
              <a:rPr lang="en-US" sz="1200" b="1" i="0" kern="1200" dirty="0">
                <a:solidFill>
                  <a:schemeClr val="tx1"/>
                </a:solidFill>
                <a:effectLst/>
                <a:latin typeface="+mn-lt"/>
                <a:ea typeface="+mn-ea"/>
                <a:cs typeface="+mn-cs"/>
              </a:rPr>
              <a:t>report the results</a:t>
            </a:r>
            <a:r>
              <a:rPr lang="en-US" sz="1200" b="0" i="0" kern="1200" dirty="0">
                <a:solidFill>
                  <a:schemeClr val="tx1"/>
                </a:solidFill>
                <a:effectLst/>
                <a:latin typeface="+mn-lt"/>
                <a:ea typeface="+mn-ea"/>
                <a:cs typeface="+mn-cs"/>
              </a:rPr>
              <a:t>, thereby contributing new knowledge to the academic community and society.</a:t>
            </a:r>
          </a:p>
          <a:p>
            <a:r>
              <a:rPr lang="en-US" sz="1200" b="0" i="0" kern="1200" dirty="0">
                <a:solidFill>
                  <a:schemeClr val="tx1"/>
                </a:solidFill>
                <a:effectLst/>
                <a:latin typeface="+mn-lt"/>
                <a:ea typeface="+mn-ea"/>
                <a:cs typeface="+mn-cs"/>
              </a:rPr>
              <a:t>Understanding this systematic process is essential for conducting </a:t>
            </a:r>
            <a:r>
              <a:rPr lang="en-US" sz="1200" b="1" i="0" kern="1200" dirty="0">
                <a:solidFill>
                  <a:schemeClr val="tx1"/>
                </a:solidFill>
                <a:effectLst/>
                <a:latin typeface="+mn-lt"/>
                <a:ea typeface="+mn-ea"/>
                <a:cs typeface="+mn-cs"/>
              </a:rPr>
              <a:t>rigorous, credible, and meaningful research</a:t>
            </a:r>
            <a:r>
              <a:rPr lang="en-US" sz="1200" b="0" i="0" kern="1200" dirty="0">
                <a:solidFill>
                  <a:schemeClr val="tx1"/>
                </a:solidFill>
                <a:effectLst/>
                <a:latin typeface="+mn-lt"/>
                <a:ea typeface="+mn-ea"/>
                <a:cs typeface="+mn-cs"/>
              </a:rPr>
              <a:t>, particularly at the doctoral level.</a:t>
            </a:r>
          </a:p>
          <a:p>
            <a:r>
              <a:rPr lang="en-US" sz="1200" b="1" i="0" kern="1200" dirty="0">
                <a:solidFill>
                  <a:schemeClr val="tx1"/>
                </a:solidFill>
                <a:effectLst/>
                <a:latin typeface="+mn-lt"/>
                <a:ea typeface="+mn-ea"/>
                <a:cs typeface="+mn-cs"/>
              </a:rPr>
              <a:t>With this overview of the systematic process of research, we conclude this lecture. Thank you for your attention.</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A6BF19A-2C7E-CB4D-9A98-9621F68B7E7E}" type="slidenum">
              <a:rPr lang="en-US" smtClean="0"/>
              <a:t>15</a:t>
            </a:fld>
            <a:endParaRPr lang="en-US"/>
          </a:p>
        </p:txBody>
      </p:sp>
    </p:spTree>
    <p:extLst>
      <p:ext uri="{BB962C8B-B14F-4D97-AF65-F5344CB8AC3E}">
        <p14:creationId xmlns:p14="http://schemas.microsoft.com/office/powerpoint/2010/main" val="1432474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What is Research?</a:t>
            </a:r>
          </a:p>
          <a:p>
            <a:r>
              <a:rPr lang="en-US" sz="1200" b="0" i="0" kern="1200" dirty="0">
                <a:solidFill>
                  <a:schemeClr val="tx1"/>
                </a:solidFill>
                <a:effectLst/>
                <a:latin typeface="+mn-lt"/>
                <a:ea typeface="+mn-ea"/>
                <a:cs typeface="+mn-cs"/>
              </a:rPr>
              <a:t>Let us begin by understanding </a:t>
            </a:r>
            <a:r>
              <a:rPr lang="en-US" sz="1200" b="1" i="0" kern="1200" dirty="0">
                <a:solidFill>
                  <a:schemeClr val="tx1"/>
                </a:solidFill>
                <a:effectLst/>
                <a:latin typeface="+mn-lt"/>
                <a:ea typeface="+mn-ea"/>
                <a:cs typeface="+mn-cs"/>
              </a:rPr>
              <a:t>what research actually means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Research can be defined as a </a:t>
            </a:r>
            <a:r>
              <a:rPr lang="en-US" sz="1200" b="1" i="0" kern="1200" dirty="0">
                <a:solidFill>
                  <a:schemeClr val="tx1"/>
                </a:solidFill>
                <a:effectLst/>
                <a:latin typeface="+mn-lt"/>
                <a:ea typeface="+mn-ea"/>
                <a:cs typeface="+mn-cs"/>
              </a:rPr>
              <a:t>systematic and organized process of inquiry</a:t>
            </a:r>
            <a:r>
              <a:rPr lang="en-US" sz="1200" b="0" i="0" kern="1200" dirty="0">
                <a:solidFill>
                  <a:schemeClr val="tx1"/>
                </a:solidFill>
                <a:effectLst/>
                <a:latin typeface="+mn-lt"/>
                <a:ea typeface="+mn-ea"/>
                <a:cs typeface="+mn-cs"/>
              </a:rPr>
              <a:t> that aims to generate new knowledge or validate existing knowledge. In other words, research is a structured effort to investigate questions, explore problems, and discover reliable answers through careful study and analysis.</a:t>
            </a:r>
          </a:p>
          <a:p>
            <a:r>
              <a:rPr lang="en-US" sz="1200" b="0" i="0" kern="1200" dirty="0">
                <a:solidFill>
                  <a:schemeClr val="tx1"/>
                </a:solidFill>
                <a:effectLst/>
                <a:latin typeface="+mn-lt"/>
                <a:ea typeface="+mn-ea"/>
                <a:cs typeface="+mn-cs"/>
              </a:rPr>
              <a:t>In academic contexts, research plays a crucial role in expanding knowledge, improving professional practices, and developing new theories and insights within a field of study.</a:t>
            </a:r>
          </a:p>
          <a:p>
            <a:r>
              <a:rPr lang="en-US" sz="1200" b="0" i="0" kern="1200" dirty="0">
                <a:solidFill>
                  <a:schemeClr val="tx1"/>
                </a:solidFill>
                <a:effectLst/>
                <a:latin typeface="+mn-lt"/>
                <a:ea typeface="+mn-ea"/>
                <a:cs typeface="+mn-cs"/>
              </a:rPr>
              <a:t>Research generally possesses several important characteristics.</a:t>
            </a:r>
          </a:p>
          <a:p>
            <a:r>
              <a:rPr lang="en-US" sz="1200" b="0" i="0" kern="1200" dirty="0">
                <a:solidFill>
                  <a:schemeClr val="tx1"/>
                </a:solidFill>
                <a:effectLst/>
                <a:latin typeface="+mn-lt"/>
                <a:ea typeface="+mn-ea"/>
                <a:cs typeface="+mn-cs"/>
              </a:rPr>
              <a:t>First, research is </a:t>
            </a:r>
            <a:r>
              <a:rPr lang="en-US" sz="1200" b="1" i="0" kern="1200" dirty="0">
                <a:solidFill>
                  <a:schemeClr val="tx1"/>
                </a:solidFill>
                <a:effectLst/>
                <a:latin typeface="+mn-lt"/>
                <a:ea typeface="+mn-ea"/>
                <a:cs typeface="+mn-cs"/>
              </a:rPr>
              <a:t>systematic</a:t>
            </a:r>
            <a:r>
              <a:rPr lang="en-US" sz="1200" b="0" i="0" kern="1200" dirty="0">
                <a:solidFill>
                  <a:schemeClr val="tx1"/>
                </a:solidFill>
                <a:effectLst/>
                <a:latin typeface="+mn-lt"/>
                <a:ea typeface="+mn-ea"/>
                <a:cs typeface="+mn-cs"/>
              </a:rPr>
              <a:t>. This means that it follows a clearly defined sequence of steps, rather than being conducted randomly or without structure.</a:t>
            </a:r>
          </a:p>
          <a:p>
            <a:r>
              <a:rPr lang="en-US" sz="1200" b="0" i="0" kern="1200" dirty="0">
                <a:solidFill>
                  <a:schemeClr val="tx1"/>
                </a:solidFill>
                <a:effectLst/>
                <a:latin typeface="+mn-lt"/>
                <a:ea typeface="+mn-ea"/>
                <a:cs typeface="+mn-cs"/>
              </a:rPr>
              <a:t>Second, research is </a:t>
            </a:r>
            <a:r>
              <a:rPr lang="en-US" sz="1200" b="1" i="0" kern="1200" dirty="0">
                <a:solidFill>
                  <a:schemeClr val="tx1"/>
                </a:solidFill>
                <a:effectLst/>
                <a:latin typeface="+mn-lt"/>
                <a:ea typeface="+mn-ea"/>
                <a:cs typeface="+mn-cs"/>
              </a:rPr>
              <a:t>logical</a:t>
            </a:r>
            <a:r>
              <a:rPr lang="en-US" sz="1200" b="0" i="0" kern="1200" dirty="0">
                <a:solidFill>
                  <a:schemeClr val="tx1"/>
                </a:solidFill>
                <a:effectLst/>
                <a:latin typeface="+mn-lt"/>
                <a:ea typeface="+mn-ea"/>
                <a:cs typeface="+mn-cs"/>
              </a:rPr>
              <a:t>. Researchers use reasoning and critical thinking to develop arguments, interpret evidence, and reach meaningful conclusions.</a:t>
            </a:r>
          </a:p>
          <a:p>
            <a:r>
              <a:rPr lang="en-US" sz="1200" b="0" i="0" kern="1200" dirty="0">
                <a:solidFill>
                  <a:schemeClr val="tx1"/>
                </a:solidFill>
                <a:effectLst/>
                <a:latin typeface="+mn-lt"/>
                <a:ea typeface="+mn-ea"/>
                <a:cs typeface="+mn-cs"/>
              </a:rPr>
              <a:t>Third, research is </a:t>
            </a:r>
            <a:r>
              <a:rPr lang="en-US" sz="1200" b="1" i="0" kern="1200" dirty="0">
                <a:solidFill>
                  <a:schemeClr val="tx1"/>
                </a:solidFill>
                <a:effectLst/>
                <a:latin typeface="+mn-lt"/>
                <a:ea typeface="+mn-ea"/>
                <a:cs typeface="+mn-cs"/>
              </a:rPr>
              <a:t>empirical</a:t>
            </a:r>
            <a:r>
              <a:rPr lang="en-US" sz="1200" b="0" i="0" kern="1200" dirty="0">
                <a:solidFill>
                  <a:schemeClr val="tx1"/>
                </a:solidFill>
                <a:effectLst/>
                <a:latin typeface="+mn-lt"/>
                <a:ea typeface="+mn-ea"/>
                <a:cs typeface="+mn-cs"/>
              </a:rPr>
              <a:t>. This means that research relies on evidence obtained through observation, experience, or data collection.</a:t>
            </a:r>
          </a:p>
          <a:p>
            <a:r>
              <a:rPr lang="en-US" sz="1200" b="0" i="0" kern="1200" dirty="0">
                <a:solidFill>
                  <a:schemeClr val="tx1"/>
                </a:solidFill>
                <a:effectLst/>
                <a:latin typeface="+mn-lt"/>
                <a:ea typeface="+mn-ea"/>
                <a:cs typeface="+mn-cs"/>
              </a:rPr>
              <a:t>Finally, research is </a:t>
            </a:r>
            <a:r>
              <a:rPr lang="en-US" sz="1200" b="1" i="0" kern="1200" dirty="0">
                <a:solidFill>
                  <a:schemeClr val="tx1"/>
                </a:solidFill>
                <a:effectLst/>
                <a:latin typeface="+mn-lt"/>
                <a:ea typeface="+mn-ea"/>
                <a:cs typeface="+mn-cs"/>
              </a:rPr>
              <a:t>analytical</a:t>
            </a:r>
            <a:r>
              <a:rPr lang="en-US" sz="1200" b="0" i="0" kern="1200" dirty="0">
                <a:solidFill>
                  <a:schemeClr val="tx1"/>
                </a:solidFill>
                <a:effectLst/>
                <a:latin typeface="+mn-lt"/>
                <a:ea typeface="+mn-ea"/>
                <a:cs typeface="+mn-cs"/>
              </a:rPr>
              <a:t>. Researchers carefully examine and interpret the collected information in order to understand patterns, relationships, and implications.</a:t>
            </a:r>
          </a:p>
          <a:p>
            <a:r>
              <a:rPr lang="en-US" sz="1200" b="0" i="0" kern="1200" dirty="0">
                <a:solidFill>
                  <a:schemeClr val="tx1"/>
                </a:solidFill>
                <a:effectLst/>
                <a:latin typeface="+mn-lt"/>
                <a:ea typeface="+mn-ea"/>
                <a:cs typeface="+mn-cs"/>
              </a:rPr>
              <a:t>Together, these characteristics ensure that research remains a </a:t>
            </a:r>
            <a:r>
              <a:rPr lang="en-US" sz="1200" b="1" i="0" kern="1200" dirty="0">
                <a:solidFill>
                  <a:schemeClr val="tx1"/>
                </a:solidFill>
                <a:effectLst/>
                <a:latin typeface="+mn-lt"/>
                <a:ea typeface="+mn-ea"/>
                <a:cs typeface="+mn-cs"/>
              </a:rPr>
              <a:t>rigorous and credible process of knowledge creation</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A6BF19A-2C7E-CB4D-9A98-9621F68B7E7E}" type="slidenum">
              <a:rPr lang="en-US" smtClean="0"/>
              <a:t>2</a:t>
            </a:fld>
            <a:endParaRPr lang="en-US"/>
          </a:p>
        </p:txBody>
      </p:sp>
    </p:spTree>
    <p:extLst>
      <p:ext uri="{BB962C8B-B14F-4D97-AF65-F5344CB8AC3E}">
        <p14:creationId xmlns:p14="http://schemas.microsoft.com/office/powerpoint/2010/main" val="633712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Why Research Must Be Systematic</a:t>
            </a:r>
          </a:p>
          <a:p>
            <a:r>
              <a:rPr lang="en-US" sz="1200" b="0" i="0" kern="1200" dirty="0">
                <a:solidFill>
                  <a:schemeClr val="tx1"/>
                </a:solidFill>
                <a:effectLst/>
                <a:latin typeface="+mn-lt"/>
                <a:ea typeface="+mn-ea"/>
                <a:cs typeface="+mn-cs"/>
              </a:rPr>
              <a:t>At this point, it is important to understand </a:t>
            </a:r>
            <a:r>
              <a:rPr lang="en-US" sz="1200" b="1" i="0" kern="1200" dirty="0">
                <a:solidFill>
                  <a:schemeClr val="tx1"/>
                </a:solidFill>
                <a:effectLst/>
                <a:latin typeface="+mn-lt"/>
                <a:ea typeface="+mn-ea"/>
                <a:cs typeface="+mn-cs"/>
              </a:rPr>
              <a:t>why research must follow a systematic process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Research that is conducted in a structured and organized manner produces </a:t>
            </a:r>
            <a:r>
              <a:rPr lang="en-US" sz="1200" b="1" i="0" kern="1200" dirty="0">
                <a:solidFill>
                  <a:schemeClr val="tx1"/>
                </a:solidFill>
                <a:effectLst/>
                <a:latin typeface="+mn-lt"/>
                <a:ea typeface="+mn-ea"/>
                <a:cs typeface="+mn-cs"/>
              </a:rPr>
              <a:t>reliable findings</a:t>
            </a:r>
            <a:r>
              <a:rPr lang="en-US" sz="1200" b="0" i="0" kern="1200" dirty="0">
                <a:solidFill>
                  <a:schemeClr val="tx1"/>
                </a:solidFill>
                <a:effectLst/>
                <a:latin typeface="+mn-lt"/>
                <a:ea typeface="+mn-ea"/>
                <a:cs typeface="+mn-cs"/>
              </a:rPr>
              <a:t>. Reliability refers to the consistency and dependability of the results obtained through the research process.</a:t>
            </a:r>
          </a:p>
          <a:p>
            <a:r>
              <a:rPr lang="en-US" sz="1200" b="0" i="0" kern="1200" dirty="0">
                <a:solidFill>
                  <a:schemeClr val="tx1"/>
                </a:solidFill>
                <a:effectLst/>
                <a:latin typeface="+mn-lt"/>
                <a:ea typeface="+mn-ea"/>
                <a:cs typeface="+mn-cs"/>
              </a:rPr>
              <a:t>A systematic approach also strengthens the </a:t>
            </a:r>
            <a:r>
              <a:rPr lang="en-US" sz="1200" b="1" i="0" kern="1200" dirty="0">
                <a:solidFill>
                  <a:schemeClr val="tx1"/>
                </a:solidFill>
                <a:effectLst/>
                <a:latin typeface="+mn-lt"/>
                <a:ea typeface="+mn-ea"/>
                <a:cs typeface="+mn-cs"/>
              </a:rPr>
              <a:t>validity of conclusions</a:t>
            </a:r>
            <a:r>
              <a:rPr lang="en-US" sz="1200" b="0" i="0" kern="1200" dirty="0">
                <a:solidFill>
                  <a:schemeClr val="tx1"/>
                </a:solidFill>
                <a:effectLst/>
                <a:latin typeface="+mn-lt"/>
                <a:ea typeface="+mn-ea"/>
                <a:cs typeface="+mn-cs"/>
              </a:rPr>
              <a:t>. Validity means that the conclusions drawn from the study accurately reflect the reality that the researcher is investigating.</a:t>
            </a:r>
          </a:p>
          <a:p>
            <a:r>
              <a:rPr lang="en-US" sz="1200" b="0" i="0" kern="1200" dirty="0">
                <a:solidFill>
                  <a:schemeClr val="tx1"/>
                </a:solidFill>
                <a:effectLst/>
                <a:latin typeface="+mn-lt"/>
                <a:ea typeface="+mn-ea"/>
                <a:cs typeface="+mn-cs"/>
              </a:rPr>
              <a:t>Another important reason is the </a:t>
            </a:r>
            <a:r>
              <a:rPr lang="en-US" sz="1200" b="1" i="0" kern="1200" dirty="0">
                <a:solidFill>
                  <a:schemeClr val="tx1"/>
                </a:solidFill>
                <a:effectLst/>
                <a:latin typeface="+mn-lt"/>
                <a:ea typeface="+mn-ea"/>
                <a:cs typeface="+mn-cs"/>
              </a:rPr>
              <a:t>logical progression of inquiry</a:t>
            </a:r>
            <a:r>
              <a:rPr lang="en-US" sz="1200" b="0" i="0" kern="1200" dirty="0">
                <a:solidFill>
                  <a:schemeClr val="tx1"/>
                </a:solidFill>
                <a:effectLst/>
                <a:latin typeface="+mn-lt"/>
                <a:ea typeface="+mn-ea"/>
                <a:cs typeface="+mn-cs"/>
              </a:rPr>
              <a:t>. When research follows a clear sequence of steps, each stage of the investigation builds upon the previous one. This logical flow helps researchers maintain clarity and coherence throughout the study.</a:t>
            </a:r>
          </a:p>
          <a:p>
            <a:r>
              <a:rPr lang="en-US" sz="1200" b="0" i="0" kern="1200" dirty="0">
                <a:solidFill>
                  <a:schemeClr val="tx1"/>
                </a:solidFill>
                <a:effectLst/>
                <a:latin typeface="+mn-lt"/>
                <a:ea typeface="+mn-ea"/>
                <a:cs typeface="+mn-cs"/>
              </a:rPr>
              <a:t>In addition, a systematic process enhances the </a:t>
            </a:r>
            <a:r>
              <a:rPr lang="en-US" sz="1200" b="1" i="0" kern="1200" dirty="0">
                <a:solidFill>
                  <a:schemeClr val="tx1"/>
                </a:solidFill>
                <a:effectLst/>
                <a:latin typeface="+mn-lt"/>
                <a:ea typeface="+mn-ea"/>
                <a:cs typeface="+mn-cs"/>
              </a:rPr>
              <a:t>scientific credibility</a:t>
            </a:r>
            <a:r>
              <a:rPr lang="en-US" sz="1200" b="0" i="0" kern="1200" dirty="0">
                <a:solidFill>
                  <a:schemeClr val="tx1"/>
                </a:solidFill>
                <a:effectLst/>
                <a:latin typeface="+mn-lt"/>
                <a:ea typeface="+mn-ea"/>
                <a:cs typeface="+mn-cs"/>
              </a:rPr>
              <a:t> of the research. Studies that follow established methodological procedures are more likely to be accepted and trusted by the academic community.</a:t>
            </a:r>
          </a:p>
          <a:p>
            <a:r>
              <a:rPr lang="en-US" sz="1200" b="0" i="0" kern="1200" dirty="0">
                <a:solidFill>
                  <a:schemeClr val="tx1"/>
                </a:solidFill>
                <a:effectLst/>
                <a:latin typeface="+mn-lt"/>
                <a:ea typeface="+mn-ea"/>
                <a:cs typeface="+mn-cs"/>
              </a:rPr>
              <a:t>On the other hand, if research is conducted without a clear structure or methodological discipline, the findings may become </a:t>
            </a:r>
            <a:r>
              <a:rPr lang="en-US" sz="1200" b="1" i="0" kern="1200" dirty="0">
                <a:solidFill>
                  <a:schemeClr val="tx1"/>
                </a:solidFill>
                <a:effectLst/>
                <a:latin typeface="+mn-lt"/>
                <a:ea typeface="+mn-ea"/>
                <a:cs typeface="+mn-cs"/>
              </a:rPr>
              <a:t>unreliable or biased</a:t>
            </a:r>
            <a:r>
              <a:rPr lang="en-US" sz="1200" b="0" i="0" kern="1200" dirty="0">
                <a:solidFill>
                  <a:schemeClr val="tx1"/>
                </a:solidFill>
                <a:effectLst/>
                <a:latin typeface="+mn-lt"/>
                <a:ea typeface="+mn-ea"/>
                <a:cs typeface="+mn-cs"/>
              </a:rPr>
              <a:t>, which can weaken the value and impact of the study.</a:t>
            </a:r>
          </a:p>
          <a:p>
            <a:r>
              <a:rPr lang="en-US" sz="1200" b="0" i="0" kern="1200" dirty="0">
                <a:solidFill>
                  <a:schemeClr val="tx1"/>
                </a:solidFill>
                <a:effectLst/>
                <a:latin typeface="+mn-lt"/>
                <a:ea typeface="+mn-ea"/>
                <a:cs typeface="+mn-cs"/>
              </a:rPr>
              <a:t>Therefore, adopting a systematic approach is essential for producing </a:t>
            </a:r>
            <a:r>
              <a:rPr lang="en-US" sz="1200" b="1" i="0" kern="1200" dirty="0">
                <a:solidFill>
                  <a:schemeClr val="tx1"/>
                </a:solidFill>
                <a:effectLst/>
                <a:latin typeface="+mn-lt"/>
                <a:ea typeface="+mn-ea"/>
                <a:cs typeface="+mn-cs"/>
              </a:rPr>
              <a:t>rigorous and credible research outcomes</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A6BF19A-2C7E-CB4D-9A98-9621F68B7E7E}" type="slidenum">
              <a:rPr lang="en-US" smtClean="0"/>
              <a:t>3</a:t>
            </a:fld>
            <a:endParaRPr lang="en-US"/>
          </a:p>
        </p:txBody>
      </p:sp>
    </p:spTree>
    <p:extLst>
      <p:ext uri="{BB962C8B-B14F-4D97-AF65-F5344CB8AC3E}">
        <p14:creationId xmlns:p14="http://schemas.microsoft.com/office/powerpoint/2010/main" val="1638169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Overview of the Research Process</a:t>
            </a:r>
          </a:p>
          <a:p>
            <a:r>
              <a:rPr lang="en-US" sz="1200" b="0" i="0" kern="1200" dirty="0">
                <a:solidFill>
                  <a:schemeClr val="tx1"/>
                </a:solidFill>
                <a:effectLst/>
                <a:latin typeface="+mn-lt"/>
                <a:ea typeface="+mn-ea"/>
                <a:cs typeface="+mn-cs"/>
              </a:rPr>
              <a:t>Having understood the importance of systematic research, let us now look at the </a:t>
            </a:r>
            <a:r>
              <a:rPr lang="en-US" sz="1200" b="1" i="0" kern="1200" dirty="0">
                <a:solidFill>
                  <a:schemeClr val="tx1"/>
                </a:solidFill>
                <a:effectLst/>
                <a:latin typeface="+mn-lt"/>
                <a:ea typeface="+mn-ea"/>
                <a:cs typeface="+mn-cs"/>
              </a:rPr>
              <a:t>overall structure of the research process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Research is carried out through a sequence of interconnected stages. Each stage builds upon the previous one, creating a logical pathway from identifying a research problem to presenting the final results.</a:t>
            </a:r>
          </a:p>
          <a:p>
            <a:r>
              <a:rPr lang="en-US" sz="1200" b="0" i="0" kern="1200" dirty="0">
                <a:solidFill>
                  <a:schemeClr val="tx1"/>
                </a:solidFill>
                <a:effectLst/>
                <a:latin typeface="+mn-lt"/>
                <a:ea typeface="+mn-ea"/>
                <a:cs typeface="+mn-cs"/>
              </a:rPr>
              <a:t>The first step is </a:t>
            </a:r>
            <a:r>
              <a:rPr lang="en-US" sz="1200" b="1" i="0" kern="1200" dirty="0">
                <a:solidFill>
                  <a:schemeClr val="tx1"/>
                </a:solidFill>
                <a:effectLst/>
                <a:latin typeface="+mn-lt"/>
                <a:ea typeface="+mn-ea"/>
                <a:cs typeface="+mn-cs"/>
              </a:rPr>
              <a:t>identifying the research problem</a:t>
            </a:r>
            <a:r>
              <a:rPr lang="en-US" sz="1200" b="0" i="0" kern="1200" dirty="0">
                <a:solidFill>
                  <a:schemeClr val="tx1"/>
                </a:solidFill>
                <a:effectLst/>
                <a:latin typeface="+mn-lt"/>
                <a:ea typeface="+mn-ea"/>
                <a:cs typeface="+mn-cs"/>
              </a:rPr>
              <a:t>. This involves recognizing an issue, gap, or phenomenon that requires investigation.</a:t>
            </a:r>
          </a:p>
          <a:p>
            <a:r>
              <a:rPr lang="en-US" sz="1200" b="0" i="0" kern="1200" dirty="0">
                <a:solidFill>
                  <a:schemeClr val="tx1"/>
                </a:solidFill>
                <a:effectLst/>
                <a:latin typeface="+mn-lt"/>
                <a:ea typeface="+mn-ea"/>
                <a:cs typeface="+mn-cs"/>
              </a:rPr>
              <a:t>Once the problem has been identified, the researcher proceeds to </a:t>
            </a:r>
            <a:r>
              <a:rPr lang="en-US" sz="1200" b="1" i="0" kern="1200" dirty="0">
                <a:solidFill>
                  <a:schemeClr val="tx1"/>
                </a:solidFill>
                <a:effectLst/>
                <a:latin typeface="+mn-lt"/>
                <a:ea typeface="+mn-ea"/>
                <a:cs typeface="+mn-cs"/>
              </a:rPr>
              <a:t>formulate research questions</a:t>
            </a:r>
            <a:r>
              <a:rPr lang="en-US" sz="1200" b="0" i="0" kern="1200" dirty="0">
                <a:solidFill>
                  <a:schemeClr val="tx1"/>
                </a:solidFill>
                <a:effectLst/>
                <a:latin typeface="+mn-lt"/>
                <a:ea typeface="+mn-ea"/>
                <a:cs typeface="+mn-cs"/>
              </a:rPr>
              <a:t>. These questions guide the direction of the study and clarify what the researcher intends to explore.</a:t>
            </a:r>
          </a:p>
          <a:p>
            <a:r>
              <a:rPr lang="en-US" sz="1200" b="0" i="0" kern="1200" dirty="0">
                <a:solidFill>
                  <a:schemeClr val="tx1"/>
                </a:solidFill>
                <a:effectLst/>
                <a:latin typeface="+mn-lt"/>
                <a:ea typeface="+mn-ea"/>
                <a:cs typeface="+mn-cs"/>
              </a:rPr>
              <a:t>The next step is </a:t>
            </a:r>
            <a:r>
              <a:rPr lang="en-US" sz="1200" b="1" i="0" kern="1200" dirty="0">
                <a:solidFill>
                  <a:schemeClr val="tx1"/>
                </a:solidFill>
                <a:effectLst/>
                <a:latin typeface="+mn-lt"/>
                <a:ea typeface="+mn-ea"/>
                <a:cs typeface="+mn-cs"/>
              </a:rPr>
              <a:t>formulating research objectives</a:t>
            </a:r>
            <a:r>
              <a:rPr lang="en-US" sz="1200" b="0" i="0" kern="1200" dirty="0">
                <a:solidFill>
                  <a:schemeClr val="tx1"/>
                </a:solidFill>
                <a:effectLst/>
                <a:latin typeface="+mn-lt"/>
                <a:ea typeface="+mn-ea"/>
                <a:cs typeface="+mn-cs"/>
              </a:rPr>
              <a:t>. Objectives specify the goals that the research seeks to achieve.</a:t>
            </a:r>
          </a:p>
          <a:p>
            <a:r>
              <a:rPr lang="en-US" sz="1200" b="0" i="0" kern="1200" dirty="0">
                <a:solidFill>
                  <a:schemeClr val="tx1"/>
                </a:solidFill>
                <a:effectLst/>
                <a:latin typeface="+mn-lt"/>
                <a:ea typeface="+mn-ea"/>
                <a:cs typeface="+mn-cs"/>
              </a:rPr>
              <a:t>In some studies, particularly quantitative research, researchers also </a:t>
            </a:r>
            <a:r>
              <a:rPr lang="en-US" sz="1200" b="1" i="0" kern="1200" dirty="0">
                <a:solidFill>
                  <a:schemeClr val="tx1"/>
                </a:solidFill>
                <a:effectLst/>
                <a:latin typeface="+mn-lt"/>
                <a:ea typeface="+mn-ea"/>
                <a:cs typeface="+mn-cs"/>
              </a:rPr>
              <a:t>develop research hypotheses</a:t>
            </a:r>
            <a:r>
              <a:rPr lang="en-US" sz="1200" b="0" i="0" kern="1200" dirty="0">
                <a:solidFill>
                  <a:schemeClr val="tx1"/>
                </a:solidFill>
                <a:effectLst/>
                <a:latin typeface="+mn-lt"/>
                <a:ea typeface="+mn-ea"/>
                <a:cs typeface="+mn-cs"/>
              </a:rPr>
              <a:t>, which are tentative statements predicting relationships between variables.</a:t>
            </a:r>
          </a:p>
          <a:p>
            <a:r>
              <a:rPr lang="en-US" sz="1200" b="0" i="0" kern="1200" dirty="0">
                <a:solidFill>
                  <a:schemeClr val="tx1"/>
                </a:solidFill>
                <a:effectLst/>
                <a:latin typeface="+mn-lt"/>
                <a:ea typeface="+mn-ea"/>
                <a:cs typeface="+mn-cs"/>
              </a:rPr>
              <a:t>After that, the researcher conducts a </a:t>
            </a:r>
            <a:r>
              <a:rPr lang="en-US" sz="1200" b="1" i="0" kern="1200" dirty="0">
                <a:solidFill>
                  <a:schemeClr val="tx1"/>
                </a:solidFill>
                <a:effectLst/>
                <a:latin typeface="+mn-lt"/>
                <a:ea typeface="+mn-ea"/>
                <a:cs typeface="+mn-cs"/>
              </a:rPr>
              <a:t>review of the literature</a:t>
            </a:r>
            <a:r>
              <a:rPr lang="en-US" sz="1200" b="0" i="0" kern="1200" dirty="0">
                <a:solidFill>
                  <a:schemeClr val="tx1"/>
                </a:solidFill>
                <a:effectLst/>
                <a:latin typeface="+mn-lt"/>
                <a:ea typeface="+mn-ea"/>
                <a:cs typeface="+mn-cs"/>
              </a:rPr>
              <a:t>. This step helps to understand previous studies, theoretical perspectives, and gaps in existing knowledge.</a:t>
            </a:r>
          </a:p>
          <a:p>
            <a:r>
              <a:rPr lang="en-US" sz="1200" b="0" i="0" kern="1200" dirty="0">
                <a:solidFill>
                  <a:schemeClr val="tx1"/>
                </a:solidFill>
                <a:effectLst/>
                <a:latin typeface="+mn-lt"/>
                <a:ea typeface="+mn-ea"/>
                <a:cs typeface="+mn-cs"/>
              </a:rPr>
              <a:t>Based on this understanding, the researcher then </a:t>
            </a:r>
            <a:r>
              <a:rPr lang="en-US" sz="1200" b="1" i="0" kern="1200" dirty="0">
                <a:solidFill>
                  <a:schemeClr val="tx1"/>
                </a:solidFill>
                <a:effectLst/>
                <a:latin typeface="+mn-lt"/>
                <a:ea typeface="+mn-ea"/>
                <a:cs typeface="+mn-cs"/>
              </a:rPr>
              <a:t>selects an appropriate research design</a:t>
            </a:r>
            <a:r>
              <a:rPr lang="en-US" sz="1200" b="0" i="0" kern="1200" dirty="0">
                <a:solidFill>
                  <a:schemeClr val="tx1"/>
                </a:solidFill>
                <a:effectLst/>
                <a:latin typeface="+mn-lt"/>
                <a:ea typeface="+mn-ea"/>
                <a:cs typeface="+mn-cs"/>
              </a:rPr>
              <a:t>, which determines how the study will be conducted.</a:t>
            </a:r>
          </a:p>
          <a:p>
            <a:r>
              <a:rPr lang="en-US" sz="1200" b="0" i="0" kern="1200" dirty="0">
                <a:solidFill>
                  <a:schemeClr val="tx1"/>
                </a:solidFill>
                <a:effectLst/>
                <a:latin typeface="+mn-lt"/>
                <a:ea typeface="+mn-ea"/>
                <a:cs typeface="+mn-cs"/>
              </a:rPr>
              <a:t>The next stage is </a:t>
            </a:r>
            <a:r>
              <a:rPr lang="en-US" sz="1200" b="1" i="0" kern="1200" dirty="0">
                <a:solidFill>
                  <a:schemeClr val="tx1"/>
                </a:solidFill>
                <a:effectLst/>
                <a:latin typeface="+mn-lt"/>
                <a:ea typeface="+mn-ea"/>
                <a:cs typeface="+mn-cs"/>
              </a:rPr>
              <a:t>data collection</a:t>
            </a:r>
            <a:r>
              <a:rPr lang="en-US" sz="1200" b="0" i="0" kern="1200" dirty="0">
                <a:solidFill>
                  <a:schemeClr val="tx1"/>
                </a:solidFill>
                <a:effectLst/>
                <a:latin typeface="+mn-lt"/>
                <a:ea typeface="+mn-ea"/>
                <a:cs typeface="+mn-cs"/>
              </a:rPr>
              <a:t>, where the researcher gathers relevant information using appropriate research instruments and methods.</a:t>
            </a:r>
          </a:p>
          <a:p>
            <a:r>
              <a:rPr lang="en-US" sz="1200" b="0" i="0" kern="1200" dirty="0">
                <a:solidFill>
                  <a:schemeClr val="tx1"/>
                </a:solidFill>
                <a:effectLst/>
                <a:latin typeface="+mn-lt"/>
                <a:ea typeface="+mn-ea"/>
                <a:cs typeface="+mn-cs"/>
              </a:rPr>
              <a:t>Once the data has been collected, the researcher performs </a:t>
            </a:r>
            <a:r>
              <a:rPr lang="en-US" sz="1200" b="1" i="0" kern="1200" dirty="0">
                <a:solidFill>
                  <a:schemeClr val="tx1"/>
                </a:solidFill>
                <a:effectLst/>
                <a:latin typeface="+mn-lt"/>
                <a:ea typeface="+mn-ea"/>
                <a:cs typeface="+mn-cs"/>
              </a:rPr>
              <a:t>data analysis</a:t>
            </a:r>
            <a:r>
              <a:rPr lang="en-US" sz="1200" b="0" i="0" kern="1200" dirty="0">
                <a:solidFill>
                  <a:schemeClr val="tx1"/>
                </a:solidFill>
                <a:effectLst/>
                <a:latin typeface="+mn-lt"/>
                <a:ea typeface="+mn-ea"/>
                <a:cs typeface="+mn-cs"/>
              </a:rPr>
              <a:t> in order to identify patterns, relationships, or themes within the data.</a:t>
            </a:r>
          </a:p>
          <a:p>
            <a:r>
              <a:rPr lang="en-US" sz="1200" b="0" i="0" kern="1200" dirty="0">
                <a:solidFill>
                  <a:schemeClr val="tx1"/>
                </a:solidFill>
                <a:effectLst/>
                <a:latin typeface="+mn-lt"/>
                <a:ea typeface="+mn-ea"/>
                <a:cs typeface="+mn-cs"/>
              </a:rPr>
              <a:t>Following analysis, the researcher proceeds to </a:t>
            </a:r>
            <a:r>
              <a:rPr lang="en-US" sz="1200" b="1" i="0" kern="1200" dirty="0">
                <a:solidFill>
                  <a:schemeClr val="tx1"/>
                </a:solidFill>
                <a:effectLst/>
                <a:latin typeface="+mn-lt"/>
                <a:ea typeface="+mn-ea"/>
                <a:cs typeface="+mn-cs"/>
              </a:rPr>
              <a:t>interpret the findings</a:t>
            </a:r>
            <a:r>
              <a:rPr lang="en-US" sz="1200" b="0" i="0" kern="1200" dirty="0">
                <a:solidFill>
                  <a:schemeClr val="tx1"/>
                </a:solidFill>
                <a:effectLst/>
                <a:latin typeface="+mn-lt"/>
                <a:ea typeface="+mn-ea"/>
                <a:cs typeface="+mn-cs"/>
              </a:rPr>
              <a:t>, explaining what the results mean in relation to the research questions and the broader field of study.</a:t>
            </a:r>
          </a:p>
          <a:p>
            <a:r>
              <a:rPr lang="en-US" sz="1200" b="0" i="0" kern="1200" dirty="0">
                <a:solidFill>
                  <a:schemeClr val="tx1"/>
                </a:solidFill>
                <a:effectLst/>
                <a:latin typeface="+mn-lt"/>
                <a:ea typeface="+mn-ea"/>
                <a:cs typeface="+mn-cs"/>
              </a:rPr>
              <a:t>Finally, the research process concludes with </a:t>
            </a:r>
            <a:r>
              <a:rPr lang="en-US" sz="1200" b="1" i="0" kern="1200" dirty="0">
                <a:solidFill>
                  <a:schemeClr val="tx1"/>
                </a:solidFill>
                <a:effectLst/>
                <a:latin typeface="+mn-lt"/>
                <a:ea typeface="+mn-ea"/>
                <a:cs typeface="+mn-cs"/>
              </a:rPr>
              <a:t>reporting the research results</a:t>
            </a:r>
            <a:r>
              <a:rPr lang="en-US" sz="1200" b="0" i="0" kern="1200" dirty="0">
                <a:solidFill>
                  <a:schemeClr val="tx1"/>
                </a:solidFill>
                <a:effectLst/>
                <a:latin typeface="+mn-lt"/>
                <a:ea typeface="+mn-ea"/>
                <a:cs typeface="+mn-cs"/>
              </a:rPr>
              <a:t>, where the findings and conclusions are presented in a systematic and transparent manner.</a:t>
            </a:r>
          </a:p>
          <a:p>
            <a:r>
              <a:rPr lang="en-US" sz="1200" b="0" i="0" kern="1200" dirty="0">
                <a:solidFill>
                  <a:schemeClr val="tx1"/>
                </a:solidFill>
                <a:effectLst/>
                <a:latin typeface="+mn-lt"/>
                <a:ea typeface="+mn-ea"/>
                <a:cs typeface="+mn-cs"/>
              </a:rPr>
              <a:t>Together, these steps form the </a:t>
            </a:r>
            <a:r>
              <a:rPr lang="en-US" sz="1200" b="1" i="0" kern="1200" dirty="0">
                <a:solidFill>
                  <a:schemeClr val="tx1"/>
                </a:solidFill>
                <a:effectLst/>
                <a:latin typeface="+mn-lt"/>
                <a:ea typeface="+mn-ea"/>
                <a:cs typeface="+mn-cs"/>
              </a:rPr>
              <a:t>systematic process of research</a:t>
            </a:r>
            <a:r>
              <a:rPr lang="en-US" sz="1200" b="0" i="0" kern="1200" dirty="0">
                <a:solidFill>
                  <a:schemeClr val="tx1"/>
                </a:solidFill>
                <a:effectLst/>
                <a:latin typeface="+mn-lt"/>
                <a:ea typeface="+mn-ea"/>
                <a:cs typeface="+mn-cs"/>
              </a:rPr>
              <a:t> that ensures the credibility and rigor of academic inquiry.</a:t>
            </a:r>
          </a:p>
          <a:p>
            <a:endParaRPr lang="en-US" dirty="0"/>
          </a:p>
        </p:txBody>
      </p:sp>
      <p:sp>
        <p:nvSpPr>
          <p:cNvPr id="4" name="Slide Number Placeholder 3"/>
          <p:cNvSpPr>
            <a:spLocks noGrp="1"/>
          </p:cNvSpPr>
          <p:nvPr>
            <p:ph type="sldNum" sz="quarter" idx="5"/>
          </p:nvPr>
        </p:nvSpPr>
        <p:spPr/>
        <p:txBody>
          <a:bodyPr/>
          <a:lstStyle/>
          <a:p>
            <a:fld id="{6A6BF19A-2C7E-CB4D-9A98-9621F68B7E7E}" type="slidenum">
              <a:rPr lang="en-US" smtClean="0"/>
              <a:t>4</a:t>
            </a:fld>
            <a:endParaRPr lang="en-US"/>
          </a:p>
        </p:txBody>
      </p:sp>
    </p:spTree>
    <p:extLst>
      <p:ext uri="{BB962C8B-B14F-4D97-AF65-F5344CB8AC3E}">
        <p14:creationId xmlns:p14="http://schemas.microsoft.com/office/powerpoint/2010/main" val="167778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Step 1: Identifying the Research Problem</a:t>
            </a:r>
          </a:p>
          <a:p>
            <a:r>
              <a:rPr lang="en-US" sz="1200" b="0" i="0" kern="1200" dirty="0">
                <a:solidFill>
                  <a:schemeClr val="tx1"/>
                </a:solidFill>
                <a:effectLst/>
                <a:latin typeface="+mn-lt"/>
                <a:ea typeface="+mn-ea"/>
                <a:cs typeface="+mn-cs"/>
              </a:rPr>
              <a:t>The first step in the research process is </a:t>
            </a:r>
            <a:r>
              <a:rPr lang="en-US" sz="1200" b="1" i="0" kern="1200" dirty="0">
                <a:solidFill>
                  <a:schemeClr val="tx1"/>
                </a:solidFill>
                <a:effectLst/>
                <a:latin typeface="+mn-lt"/>
                <a:ea typeface="+mn-ea"/>
                <a:cs typeface="+mn-cs"/>
              </a:rPr>
              <a:t>identifying the research problem</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 research problem refers to an </a:t>
            </a:r>
            <a:r>
              <a:rPr lang="en-US" sz="1200" b="1" i="0" kern="1200" dirty="0">
                <a:solidFill>
                  <a:schemeClr val="tx1"/>
                </a:solidFill>
                <a:effectLst/>
                <a:latin typeface="+mn-lt"/>
                <a:ea typeface="+mn-ea"/>
                <a:cs typeface="+mn-cs"/>
              </a:rPr>
              <a:t>issue, challenge, or gap in existing knowledge that requires systematic investigation</a:t>
            </a:r>
            <a:r>
              <a:rPr lang="en-US" sz="1200" b="0" i="0" kern="1200" dirty="0">
                <a:solidFill>
                  <a:schemeClr val="tx1"/>
                </a:solidFill>
                <a:effectLst/>
                <a:latin typeface="+mn-lt"/>
                <a:ea typeface="+mn-ea"/>
                <a:cs typeface="+mn-cs"/>
              </a:rPr>
              <a:t>. In other words, it is the central question or concern that motivates the research study.</a:t>
            </a:r>
          </a:p>
          <a:p>
            <a:r>
              <a:rPr lang="en-US" sz="1200" b="0" i="0" kern="1200" dirty="0">
                <a:solidFill>
                  <a:schemeClr val="tx1"/>
                </a:solidFill>
                <a:effectLst/>
                <a:latin typeface="+mn-lt"/>
                <a:ea typeface="+mn-ea"/>
                <a:cs typeface="+mn-cs"/>
              </a:rPr>
              <a:t>Identifying a clear and meaningful research problem is extremely important because it determines the </a:t>
            </a:r>
            <a:r>
              <a:rPr lang="en-US" sz="1200" b="1" i="0" kern="1200" dirty="0">
                <a:solidFill>
                  <a:schemeClr val="tx1"/>
                </a:solidFill>
                <a:effectLst/>
                <a:latin typeface="+mn-lt"/>
                <a:ea typeface="+mn-ea"/>
                <a:cs typeface="+mn-cs"/>
              </a:rPr>
              <a:t>direction and focus of the entire research project</a:t>
            </a:r>
            <a:r>
              <a:rPr lang="en-US" sz="1200" b="0" i="0" kern="1200" dirty="0">
                <a:solidFill>
                  <a:schemeClr val="tx1"/>
                </a:solidFill>
                <a:effectLst/>
                <a:latin typeface="+mn-lt"/>
                <a:ea typeface="+mn-ea"/>
                <a:cs typeface="+mn-cs"/>
              </a:rPr>
              <a:t>. A well-defined problem guides the formulation of research questions, objectives, and the overall research design.</a:t>
            </a:r>
          </a:p>
          <a:p>
            <a:r>
              <a:rPr lang="en-US" sz="1200" b="0" i="0" kern="1200" dirty="0">
                <a:solidFill>
                  <a:schemeClr val="tx1"/>
                </a:solidFill>
                <a:effectLst/>
                <a:latin typeface="+mn-lt"/>
                <a:ea typeface="+mn-ea"/>
                <a:cs typeface="+mn-cs"/>
              </a:rPr>
              <a:t>Research problems can emerge from several different sources.</a:t>
            </a:r>
          </a:p>
          <a:p>
            <a:r>
              <a:rPr lang="en-US" sz="1200" b="0" i="0" kern="1200" dirty="0">
                <a:solidFill>
                  <a:schemeClr val="tx1"/>
                </a:solidFill>
                <a:effectLst/>
                <a:latin typeface="+mn-lt"/>
                <a:ea typeface="+mn-ea"/>
                <a:cs typeface="+mn-cs"/>
              </a:rPr>
              <a:t>One common source is </a:t>
            </a:r>
            <a:r>
              <a:rPr lang="en-US" sz="1200" b="1" i="0" kern="1200" dirty="0">
                <a:solidFill>
                  <a:schemeClr val="tx1"/>
                </a:solidFill>
                <a:effectLst/>
                <a:latin typeface="+mn-lt"/>
                <a:ea typeface="+mn-ea"/>
                <a:cs typeface="+mn-cs"/>
              </a:rPr>
              <a:t>gaps in existing literature</a:t>
            </a:r>
            <a:r>
              <a:rPr lang="en-US" sz="1200" b="0" i="0" kern="1200" dirty="0">
                <a:solidFill>
                  <a:schemeClr val="tx1"/>
                </a:solidFill>
                <a:effectLst/>
                <a:latin typeface="+mn-lt"/>
                <a:ea typeface="+mn-ea"/>
                <a:cs typeface="+mn-cs"/>
              </a:rPr>
              <a:t>. While reviewing previous studies, researchers may notice areas that have not yet been explored or questions that remain unanswered.</a:t>
            </a:r>
          </a:p>
          <a:p>
            <a:r>
              <a:rPr lang="en-US" sz="1200" b="0" i="0" kern="1200" dirty="0">
                <a:solidFill>
                  <a:schemeClr val="tx1"/>
                </a:solidFill>
                <a:effectLst/>
                <a:latin typeface="+mn-lt"/>
                <a:ea typeface="+mn-ea"/>
                <a:cs typeface="+mn-cs"/>
              </a:rPr>
              <a:t>Another source is </a:t>
            </a:r>
            <a:r>
              <a:rPr lang="en-US" sz="1200" b="1" i="0" kern="1200" dirty="0">
                <a:solidFill>
                  <a:schemeClr val="tx1"/>
                </a:solidFill>
                <a:effectLst/>
                <a:latin typeface="+mn-lt"/>
                <a:ea typeface="+mn-ea"/>
                <a:cs typeface="+mn-cs"/>
              </a:rPr>
              <a:t>theoretical debates</a:t>
            </a:r>
            <a:r>
              <a:rPr lang="en-US" sz="1200" b="0" i="0" kern="1200" dirty="0">
                <a:solidFill>
                  <a:schemeClr val="tx1"/>
                </a:solidFill>
                <a:effectLst/>
                <a:latin typeface="+mn-lt"/>
                <a:ea typeface="+mn-ea"/>
                <a:cs typeface="+mn-cs"/>
              </a:rPr>
              <a:t> within a field. Scholars often propose different explanations or perspectives, and research can help clarify or test these competing ideas.</a:t>
            </a:r>
          </a:p>
          <a:p>
            <a:r>
              <a:rPr lang="en-US" sz="1200" b="0" i="0" kern="1200" dirty="0">
                <a:solidFill>
                  <a:schemeClr val="tx1"/>
                </a:solidFill>
                <a:effectLst/>
                <a:latin typeface="+mn-lt"/>
                <a:ea typeface="+mn-ea"/>
                <a:cs typeface="+mn-cs"/>
              </a:rPr>
              <a:t>Research problems may also arise from </a:t>
            </a:r>
            <a:r>
              <a:rPr lang="en-US" sz="1200" b="1" i="0" kern="1200" dirty="0">
                <a:solidFill>
                  <a:schemeClr val="tx1"/>
                </a:solidFill>
                <a:effectLst/>
                <a:latin typeface="+mn-lt"/>
                <a:ea typeface="+mn-ea"/>
                <a:cs typeface="+mn-cs"/>
              </a:rPr>
              <a:t>practical challenges within a particular professional or social context</a:t>
            </a:r>
            <a:r>
              <a:rPr lang="en-US" sz="1200" b="0" i="0" kern="1200" dirty="0">
                <a:solidFill>
                  <a:schemeClr val="tx1"/>
                </a:solidFill>
                <a:effectLst/>
                <a:latin typeface="+mn-lt"/>
                <a:ea typeface="+mn-ea"/>
                <a:cs typeface="+mn-cs"/>
              </a:rPr>
              <a:t>. For example, issues encountered in education, healthcare, or organizational settings may inspire research inquiry.</a:t>
            </a:r>
          </a:p>
          <a:p>
            <a:r>
              <a:rPr lang="en-US" sz="1200" b="0" i="0" kern="1200" dirty="0">
                <a:solidFill>
                  <a:schemeClr val="tx1"/>
                </a:solidFill>
                <a:effectLst/>
                <a:latin typeface="+mn-lt"/>
                <a:ea typeface="+mn-ea"/>
                <a:cs typeface="+mn-cs"/>
              </a:rPr>
              <a:t>Finally, research problems may emerge from </a:t>
            </a:r>
            <a:r>
              <a:rPr lang="en-US" sz="1200" b="1" i="0" kern="1200" dirty="0">
                <a:solidFill>
                  <a:schemeClr val="tx1"/>
                </a:solidFill>
                <a:effectLst/>
                <a:latin typeface="+mn-lt"/>
                <a:ea typeface="+mn-ea"/>
                <a:cs typeface="+mn-cs"/>
              </a:rPr>
              <a:t>professional or academic observations</a:t>
            </a:r>
            <a:r>
              <a:rPr lang="en-US" sz="1200" b="0" i="0" kern="1200" dirty="0">
                <a:solidFill>
                  <a:schemeClr val="tx1"/>
                </a:solidFill>
                <a:effectLst/>
                <a:latin typeface="+mn-lt"/>
                <a:ea typeface="+mn-ea"/>
                <a:cs typeface="+mn-cs"/>
              </a:rPr>
              <a:t>, where researchers notice patterns, phenomena, or trends that require deeper investigation.</a:t>
            </a:r>
          </a:p>
          <a:p>
            <a:r>
              <a:rPr lang="en-US" sz="1200" b="0" i="0" kern="1200" dirty="0">
                <a:solidFill>
                  <a:schemeClr val="tx1"/>
                </a:solidFill>
                <a:effectLst/>
                <a:latin typeface="+mn-lt"/>
                <a:ea typeface="+mn-ea"/>
                <a:cs typeface="+mn-cs"/>
              </a:rPr>
              <a:t>Identifying a clear research problem therefore represents the </a:t>
            </a:r>
            <a:r>
              <a:rPr lang="en-US" sz="1200" b="1" i="0" kern="1200" dirty="0">
                <a:solidFill>
                  <a:schemeClr val="tx1"/>
                </a:solidFill>
                <a:effectLst/>
                <a:latin typeface="+mn-lt"/>
                <a:ea typeface="+mn-ea"/>
                <a:cs typeface="+mn-cs"/>
              </a:rPr>
              <a:t>starting point of every successful research study</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A6BF19A-2C7E-CB4D-9A98-9621F68B7E7E}" type="slidenum">
              <a:rPr lang="en-US" smtClean="0"/>
              <a:t>5</a:t>
            </a:fld>
            <a:endParaRPr lang="en-US"/>
          </a:p>
        </p:txBody>
      </p:sp>
    </p:spTree>
    <p:extLst>
      <p:ext uri="{BB962C8B-B14F-4D97-AF65-F5344CB8AC3E}">
        <p14:creationId xmlns:p14="http://schemas.microsoft.com/office/powerpoint/2010/main" val="2002921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Step 2: Formulating Research Questions</a:t>
            </a:r>
          </a:p>
          <a:p>
            <a:r>
              <a:rPr lang="en-US" sz="1200" b="0" i="0" kern="1200" dirty="0">
                <a:solidFill>
                  <a:schemeClr val="tx1"/>
                </a:solidFill>
                <a:effectLst/>
                <a:latin typeface="+mn-lt"/>
                <a:ea typeface="+mn-ea"/>
                <a:cs typeface="+mn-cs"/>
              </a:rPr>
              <a:t>After identifying the research problem, the next step in the research process is </a:t>
            </a:r>
            <a:r>
              <a:rPr lang="en-US" sz="1200" b="1" i="0" kern="1200" dirty="0">
                <a:solidFill>
                  <a:schemeClr val="tx1"/>
                </a:solidFill>
                <a:effectLst/>
                <a:latin typeface="+mn-lt"/>
                <a:ea typeface="+mn-ea"/>
                <a:cs typeface="+mn-cs"/>
              </a:rPr>
              <a:t>formulating research questions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Research questions define </a:t>
            </a:r>
            <a:r>
              <a:rPr lang="en-US" sz="1200" b="1" i="0" kern="1200" dirty="0">
                <a:solidFill>
                  <a:schemeClr val="tx1"/>
                </a:solidFill>
                <a:effectLst/>
                <a:latin typeface="+mn-lt"/>
                <a:ea typeface="+mn-ea"/>
                <a:cs typeface="+mn-cs"/>
              </a:rPr>
              <a:t>what the researcher intends to investigate</a:t>
            </a:r>
            <a:r>
              <a:rPr lang="en-US" sz="1200" b="0" i="0" kern="1200" dirty="0">
                <a:solidFill>
                  <a:schemeClr val="tx1"/>
                </a:solidFill>
                <a:effectLst/>
                <a:latin typeface="+mn-lt"/>
                <a:ea typeface="+mn-ea"/>
                <a:cs typeface="+mn-cs"/>
              </a:rPr>
              <a:t>. They translate the research problem into specific inquiries that guide the direction of the study.</a:t>
            </a:r>
          </a:p>
          <a:p>
            <a:r>
              <a:rPr lang="en-US" sz="1200" b="0" i="0" kern="1200" dirty="0">
                <a:solidFill>
                  <a:schemeClr val="tx1"/>
                </a:solidFill>
                <a:effectLst/>
                <a:latin typeface="+mn-lt"/>
                <a:ea typeface="+mn-ea"/>
                <a:cs typeface="+mn-cs"/>
              </a:rPr>
              <a:t>Well-formulated research questions are essential because they determine the focus of the investigation and help the researcher identify the type of data that needs to be collected.</a:t>
            </a:r>
          </a:p>
          <a:p>
            <a:r>
              <a:rPr lang="en-US" sz="1200" b="0" i="0" kern="1200" dirty="0">
                <a:solidFill>
                  <a:schemeClr val="tx1"/>
                </a:solidFill>
                <a:effectLst/>
                <a:latin typeface="+mn-lt"/>
                <a:ea typeface="+mn-ea"/>
                <a:cs typeface="+mn-cs"/>
              </a:rPr>
              <a:t>Effective research questions should possess several important characteristics.</a:t>
            </a:r>
          </a:p>
          <a:p>
            <a:r>
              <a:rPr lang="en-US" sz="1200" b="0" i="0" kern="1200" dirty="0">
                <a:solidFill>
                  <a:schemeClr val="tx1"/>
                </a:solidFill>
                <a:effectLst/>
                <a:latin typeface="+mn-lt"/>
                <a:ea typeface="+mn-ea"/>
                <a:cs typeface="+mn-cs"/>
              </a:rPr>
              <a:t>First, they should be </a:t>
            </a:r>
            <a:r>
              <a:rPr lang="en-US" sz="1200" b="1" i="0" kern="1200" dirty="0">
                <a:solidFill>
                  <a:schemeClr val="tx1"/>
                </a:solidFill>
                <a:effectLst/>
                <a:latin typeface="+mn-lt"/>
                <a:ea typeface="+mn-ea"/>
                <a:cs typeface="+mn-cs"/>
              </a:rPr>
              <a:t>clear</a:t>
            </a:r>
            <a:r>
              <a:rPr lang="en-US" sz="1200" b="0" i="0" kern="1200" dirty="0">
                <a:solidFill>
                  <a:schemeClr val="tx1"/>
                </a:solidFill>
                <a:effectLst/>
                <a:latin typeface="+mn-lt"/>
                <a:ea typeface="+mn-ea"/>
                <a:cs typeface="+mn-cs"/>
              </a:rPr>
              <a:t>. This means that the questions must be expressed in simple and precise language so that their meaning is easily understood.</a:t>
            </a:r>
          </a:p>
          <a:p>
            <a:r>
              <a:rPr lang="en-US" sz="1200" b="0" i="0" kern="1200" dirty="0">
                <a:solidFill>
                  <a:schemeClr val="tx1"/>
                </a:solidFill>
                <a:effectLst/>
                <a:latin typeface="+mn-lt"/>
                <a:ea typeface="+mn-ea"/>
                <a:cs typeface="+mn-cs"/>
              </a:rPr>
              <a:t>Second, research questions should be </a:t>
            </a:r>
            <a:r>
              <a:rPr lang="en-US" sz="1200" b="1" i="0" kern="1200" dirty="0">
                <a:solidFill>
                  <a:schemeClr val="tx1"/>
                </a:solidFill>
                <a:effectLst/>
                <a:latin typeface="+mn-lt"/>
                <a:ea typeface="+mn-ea"/>
                <a:cs typeface="+mn-cs"/>
              </a:rPr>
              <a:t>focused</a:t>
            </a:r>
            <a:r>
              <a:rPr lang="en-US" sz="1200" b="0" i="0" kern="1200" dirty="0">
                <a:solidFill>
                  <a:schemeClr val="tx1"/>
                </a:solidFill>
                <a:effectLst/>
                <a:latin typeface="+mn-lt"/>
                <a:ea typeface="+mn-ea"/>
                <a:cs typeface="+mn-cs"/>
              </a:rPr>
              <a:t>. A focused question addresses a specific aspect of the research problem rather than attempting to cover too many issues at once.</a:t>
            </a:r>
          </a:p>
          <a:p>
            <a:r>
              <a:rPr lang="en-US" sz="1200" b="0" i="0" kern="1200" dirty="0">
                <a:solidFill>
                  <a:schemeClr val="tx1"/>
                </a:solidFill>
                <a:effectLst/>
                <a:latin typeface="+mn-lt"/>
                <a:ea typeface="+mn-ea"/>
                <a:cs typeface="+mn-cs"/>
              </a:rPr>
              <a:t>Third, research questions must be </a:t>
            </a:r>
            <a:r>
              <a:rPr lang="en-US" sz="1200" b="1" i="0" kern="1200" dirty="0">
                <a:solidFill>
                  <a:schemeClr val="tx1"/>
                </a:solidFill>
                <a:effectLst/>
                <a:latin typeface="+mn-lt"/>
                <a:ea typeface="+mn-ea"/>
                <a:cs typeface="+mn-cs"/>
              </a:rPr>
              <a:t>researchable</a:t>
            </a:r>
            <a:r>
              <a:rPr lang="en-US" sz="1200" b="0" i="0" kern="1200" dirty="0">
                <a:solidFill>
                  <a:schemeClr val="tx1"/>
                </a:solidFill>
                <a:effectLst/>
                <a:latin typeface="+mn-lt"/>
                <a:ea typeface="+mn-ea"/>
                <a:cs typeface="+mn-cs"/>
              </a:rPr>
              <a:t>. In other words, they should be capable of being answered through systematic data collection and analysis.</a:t>
            </a:r>
          </a:p>
          <a:p>
            <a:r>
              <a:rPr lang="en-US" sz="1200" b="0" i="0" kern="1200" dirty="0">
                <a:solidFill>
                  <a:schemeClr val="tx1"/>
                </a:solidFill>
                <a:effectLst/>
                <a:latin typeface="+mn-lt"/>
                <a:ea typeface="+mn-ea"/>
                <a:cs typeface="+mn-cs"/>
              </a:rPr>
              <a:t>Finally, research questions should be </a:t>
            </a:r>
            <a:r>
              <a:rPr lang="en-US" sz="1200" b="1" i="0" kern="1200" dirty="0">
                <a:solidFill>
                  <a:schemeClr val="tx1"/>
                </a:solidFill>
                <a:effectLst/>
                <a:latin typeface="+mn-lt"/>
                <a:ea typeface="+mn-ea"/>
                <a:cs typeface="+mn-cs"/>
              </a:rPr>
              <a:t>relevant to the field of study</a:t>
            </a:r>
            <a:r>
              <a:rPr lang="en-US" sz="1200" b="0" i="0" kern="1200" dirty="0">
                <a:solidFill>
                  <a:schemeClr val="tx1"/>
                </a:solidFill>
                <a:effectLst/>
                <a:latin typeface="+mn-lt"/>
                <a:ea typeface="+mn-ea"/>
                <a:cs typeface="+mn-cs"/>
              </a:rPr>
              <a:t>. They should contribute to existing knowledge and address issues that are meaningful within the academic or professional discipline.</a:t>
            </a:r>
          </a:p>
          <a:p>
            <a:r>
              <a:rPr lang="en-US" sz="1200" b="0" i="0" kern="1200" dirty="0">
                <a:solidFill>
                  <a:schemeClr val="tx1"/>
                </a:solidFill>
                <a:effectLst/>
                <a:latin typeface="+mn-lt"/>
                <a:ea typeface="+mn-ea"/>
                <a:cs typeface="+mn-cs"/>
              </a:rPr>
              <a:t>Well-developed research questions therefore serve as a </a:t>
            </a:r>
            <a:r>
              <a:rPr lang="en-US" sz="1200" b="1" i="0" kern="1200" dirty="0">
                <a:solidFill>
                  <a:schemeClr val="tx1"/>
                </a:solidFill>
                <a:effectLst/>
                <a:latin typeface="+mn-lt"/>
                <a:ea typeface="+mn-ea"/>
                <a:cs typeface="+mn-cs"/>
              </a:rPr>
              <a:t>foundation for the entire research process</a:t>
            </a:r>
            <a:r>
              <a:rPr lang="en-US" sz="1200" b="0" i="0" kern="1200" dirty="0">
                <a:solidFill>
                  <a:schemeClr val="tx1"/>
                </a:solidFill>
                <a:effectLst/>
                <a:latin typeface="+mn-lt"/>
                <a:ea typeface="+mn-ea"/>
                <a:cs typeface="+mn-cs"/>
              </a:rPr>
              <a:t>, guiding subsequent stages such as research objectives, research design, and data collection.</a:t>
            </a:r>
          </a:p>
          <a:p>
            <a:endParaRPr lang="en-US" dirty="0"/>
          </a:p>
        </p:txBody>
      </p:sp>
      <p:sp>
        <p:nvSpPr>
          <p:cNvPr id="4" name="Slide Number Placeholder 3"/>
          <p:cNvSpPr>
            <a:spLocks noGrp="1"/>
          </p:cNvSpPr>
          <p:nvPr>
            <p:ph type="sldNum" sz="quarter" idx="5"/>
          </p:nvPr>
        </p:nvSpPr>
        <p:spPr/>
        <p:txBody>
          <a:bodyPr/>
          <a:lstStyle/>
          <a:p>
            <a:fld id="{6A6BF19A-2C7E-CB4D-9A98-9621F68B7E7E}" type="slidenum">
              <a:rPr lang="en-US" smtClean="0"/>
              <a:t>6</a:t>
            </a:fld>
            <a:endParaRPr lang="en-US"/>
          </a:p>
        </p:txBody>
      </p:sp>
    </p:spTree>
    <p:extLst>
      <p:ext uri="{BB962C8B-B14F-4D97-AF65-F5344CB8AC3E}">
        <p14:creationId xmlns:p14="http://schemas.microsoft.com/office/powerpoint/2010/main" val="640432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Step 3: Formulating Research Objectives</a:t>
            </a:r>
          </a:p>
          <a:p>
            <a:r>
              <a:rPr lang="en-US" sz="1200" b="0" i="0" kern="1200" dirty="0">
                <a:solidFill>
                  <a:schemeClr val="tx1"/>
                </a:solidFill>
                <a:effectLst/>
                <a:latin typeface="+mn-lt"/>
                <a:ea typeface="+mn-ea"/>
                <a:cs typeface="+mn-cs"/>
              </a:rPr>
              <a:t>After formulating the research questions, the next step in the research process is </a:t>
            </a:r>
            <a:r>
              <a:rPr lang="en-US" sz="1200" b="1" i="0" kern="1200" dirty="0">
                <a:solidFill>
                  <a:schemeClr val="tx1"/>
                </a:solidFill>
                <a:effectLst/>
                <a:latin typeface="+mn-lt"/>
                <a:ea typeface="+mn-ea"/>
                <a:cs typeface="+mn-cs"/>
              </a:rPr>
              <a:t>formulating research objectives</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Research objectives translate the research questions into </a:t>
            </a:r>
            <a:r>
              <a:rPr lang="en-US" sz="1200" b="1" i="0" kern="1200" dirty="0">
                <a:solidFill>
                  <a:schemeClr val="tx1"/>
                </a:solidFill>
                <a:effectLst/>
                <a:latin typeface="+mn-lt"/>
                <a:ea typeface="+mn-ea"/>
                <a:cs typeface="+mn-cs"/>
              </a:rPr>
              <a:t>specific goals that the study aims to achieve</a:t>
            </a:r>
            <a:r>
              <a:rPr lang="en-US" sz="1200" b="0" i="0" kern="1200" dirty="0">
                <a:solidFill>
                  <a:schemeClr val="tx1"/>
                </a:solidFill>
                <a:effectLst/>
                <a:latin typeface="+mn-lt"/>
                <a:ea typeface="+mn-ea"/>
                <a:cs typeface="+mn-cs"/>
              </a:rPr>
              <a:t>. In other words, while research questions ask what the researcher wants to investigate, research objectives clearly state what the study intends to accomplish.</a:t>
            </a:r>
          </a:p>
          <a:p>
            <a:r>
              <a:rPr lang="en-US" sz="1200" b="0" i="0" kern="1200" dirty="0">
                <a:solidFill>
                  <a:schemeClr val="tx1"/>
                </a:solidFill>
                <a:effectLst/>
                <a:latin typeface="+mn-lt"/>
                <a:ea typeface="+mn-ea"/>
                <a:cs typeface="+mn-cs"/>
              </a:rPr>
              <a:t>Well-defined research objectives play a crucial role in guiding the entire research process.</a:t>
            </a:r>
          </a:p>
          <a:p>
            <a:r>
              <a:rPr lang="en-US" sz="1200" b="0" i="0" kern="1200" dirty="0">
                <a:solidFill>
                  <a:schemeClr val="tx1"/>
                </a:solidFill>
                <a:effectLst/>
                <a:latin typeface="+mn-lt"/>
                <a:ea typeface="+mn-ea"/>
                <a:cs typeface="+mn-cs"/>
              </a:rPr>
              <a:t>First, research objectives help researchers </a:t>
            </a:r>
            <a:r>
              <a:rPr lang="en-US" sz="1200" b="1" i="0" kern="1200" dirty="0">
                <a:solidFill>
                  <a:schemeClr val="tx1"/>
                </a:solidFill>
                <a:effectLst/>
                <a:latin typeface="+mn-lt"/>
                <a:ea typeface="+mn-ea"/>
                <a:cs typeface="+mn-cs"/>
              </a:rPr>
              <a:t>clarify the purpose of the study</a:t>
            </a:r>
            <a:r>
              <a:rPr lang="en-US" sz="1200" b="0" i="0" kern="1200" dirty="0">
                <a:solidFill>
                  <a:schemeClr val="tx1"/>
                </a:solidFill>
                <a:effectLst/>
                <a:latin typeface="+mn-lt"/>
                <a:ea typeface="+mn-ea"/>
                <a:cs typeface="+mn-cs"/>
              </a:rPr>
              <a:t>. They make it clear what the research is trying to accomplish and what outcomes the researcher expects to achieve.</a:t>
            </a:r>
          </a:p>
          <a:p>
            <a:r>
              <a:rPr lang="en-US" sz="1200" b="0" i="0" kern="1200" dirty="0">
                <a:solidFill>
                  <a:schemeClr val="tx1"/>
                </a:solidFill>
                <a:effectLst/>
                <a:latin typeface="+mn-lt"/>
                <a:ea typeface="+mn-ea"/>
                <a:cs typeface="+mn-cs"/>
              </a:rPr>
              <a:t>Second, objectives help to </a:t>
            </a:r>
            <a:r>
              <a:rPr lang="en-US" sz="1200" b="1" i="0" kern="1200" dirty="0">
                <a:solidFill>
                  <a:schemeClr val="tx1"/>
                </a:solidFill>
                <a:effectLst/>
                <a:latin typeface="+mn-lt"/>
                <a:ea typeface="+mn-ea"/>
                <a:cs typeface="+mn-cs"/>
              </a:rPr>
              <a:t>structure the investigation</a:t>
            </a:r>
            <a:r>
              <a:rPr lang="en-US" sz="1200" b="0" i="0" kern="1200" dirty="0">
                <a:solidFill>
                  <a:schemeClr val="tx1"/>
                </a:solidFill>
                <a:effectLst/>
                <a:latin typeface="+mn-lt"/>
                <a:ea typeface="+mn-ea"/>
                <a:cs typeface="+mn-cs"/>
              </a:rPr>
              <a:t>. By defining clear goals, the researcher can organize the study in a systematic and logical manner.</a:t>
            </a:r>
          </a:p>
          <a:p>
            <a:r>
              <a:rPr lang="en-US" sz="1200" b="0" i="0" kern="1200" dirty="0">
                <a:solidFill>
                  <a:schemeClr val="tx1"/>
                </a:solidFill>
                <a:effectLst/>
                <a:latin typeface="+mn-lt"/>
                <a:ea typeface="+mn-ea"/>
                <a:cs typeface="+mn-cs"/>
              </a:rPr>
              <a:t>Third, research objectives also </a:t>
            </a:r>
            <a:r>
              <a:rPr lang="en-US" sz="1200" b="1" i="0" kern="1200" dirty="0">
                <a:solidFill>
                  <a:schemeClr val="tx1"/>
                </a:solidFill>
                <a:effectLst/>
                <a:latin typeface="+mn-lt"/>
                <a:ea typeface="+mn-ea"/>
                <a:cs typeface="+mn-cs"/>
              </a:rPr>
              <a:t>guide data collection and data analysis</a:t>
            </a:r>
            <a:r>
              <a:rPr lang="en-US" sz="1200" b="0" i="0" kern="1200" dirty="0">
                <a:solidFill>
                  <a:schemeClr val="tx1"/>
                </a:solidFill>
                <a:effectLst/>
                <a:latin typeface="+mn-lt"/>
                <a:ea typeface="+mn-ea"/>
                <a:cs typeface="+mn-cs"/>
              </a:rPr>
              <a:t>. They help determine what type of data needs to be collected and how that data should be analyzed in order to answer the research questions.</a:t>
            </a:r>
          </a:p>
          <a:p>
            <a:r>
              <a:rPr lang="en-US" sz="1200" b="0" i="0" kern="1200" dirty="0">
                <a:solidFill>
                  <a:schemeClr val="tx1"/>
                </a:solidFill>
                <a:effectLst/>
                <a:latin typeface="+mn-lt"/>
                <a:ea typeface="+mn-ea"/>
                <a:cs typeface="+mn-cs"/>
              </a:rPr>
              <a:t>It is important that research objectives are </a:t>
            </a:r>
            <a:r>
              <a:rPr lang="en-US" sz="1200" b="1" i="0" kern="1200" dirty="0">
                <a:solidFill>
                  <a:schemeClr val="tx1"/>
                </a:solidFill>
                <a:effectLst/>
                <a:latin typeface="+mn-lt"/>
                <a:ea typeface="+mn-ea"/>
                <a:cs typeface="+mn-cs"/>
              </a:rPr>
              <a:t>precise and achievable</a:t>
            </a:r>
            <a:r>
              <a:rPr lang="en-US" sz="1200" b="0" i="0" kern="1200" dirty="0">
                <a:solidFill>
                  <a:schemeClr val="tx1"/>
                </a:solidFill>
                <a:effectLst/>
                <a:latin typeface="+mn-lt"/>
                <a:ea typeface="+mn-ea"/>
                <a:cs typeface="+mn-cs"/>
              </a:rPr>
              <a:t>. Clear and realistic objectives ensure that the research remains focused and manageable throughout the study.</a:t>
            </a:r>
          </a:p>
          <a:p>
            <a:r>
              <a:rPr lang="en-US" sz="1200" b="0" i="0" kern="1200" dirty="0">
                <a:solidFill>
                  <a:schemeClr val="tx1"/>
                </a:solidFill>
                <a:effectLst/>
                <a:latin typeface="+mn-lt"/>
                <a:ea typeface="+mn-ea"/>
                <a:cs typeface="+mn-cs"/>
              </a:rPr>
              <a:t>Thus, well-formulated research objectives serve as an essential bridge between the </a:t>
            </a:r>
            <a:r>
              <a:rPr lang="en-US" sz="1200" b="1" i="0" kern="1200" dirty="0">
                <a:solidFill>
                  <a:schemeClr val="tx1"/>
                </a:solidFill>
                <a:effectLst/>
                <a:latin typeface="+mn-lt"/>
                <a:ea typeface="+mn-ea"/>
                <a:cs typeface="+mn-cs"/>
              </a:rPr>
              <a:t>research questions and the methodological design of the study</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A6BF19A-2C7E-CB4D-9A98-9621F68B7E7E}" type="slidenum">
              <a:rPr lang="en-US" smtClean="0"/>
              <a:t>7</a:t>
            </a:fld>
            <a:endParaRPr lang="en-US"/>
          </a:p>
        </p:txBody>
      </p:sp>
    </p:spTree>
    <p:extLst>
      <p:ext uri="{BB962C8B-B14F-4D97-AF65-F5344CB8AC3E}">
        <p14:creationId xmlns:p14="http://schemas.microsoft.com/office/powerpoint/2010/main" val="15039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Step 4: Developing Research Hypotheses</a:t>
            </a:r>
          </a:p>
          <a:p>
            <a:r>
              <a:rPr lang="en-US" sz="1200" b="0" i="0" kern="1200" dirty="0">
                <a:solidFill>
                  <a:schemeClr val="tx1"/>
                </a:solidFill>
                <a:effectLst/>
                <a:latin typeface="+mn-lt"/>
                <a:ea typeface="+mn-ea"/>
                <a:cs typeface="+mn-cs"/>
              </a:rPr>
              <a:t>The next step in the research process is </a:t>
            </a:r>
            <a:r>
              <a:rPr lang="en-US" sz="1200" b="1" i="0" kern="1200" dirty="0">
                <a:solidFill>
                  <a:schemeClr val="tx1"/>
                </a:solidFill>
                <a:effectLst/>
                <a:latin typeface="+mn-lt"/>
                <a:ea typeface="+mn-ea"/>
                <a:cs typeface="+mn-cs"/>
              </a:rPr>
              <a:t>developing research hypotheses</a:t>
            </a:r>
            <a:r>
              <a:rPr lang="en-US" sz="1200" b="0" i="0" kern="1200" dirty="0">
                <a:solidFill>
                  <a:schemeClr val="tx1"/>
                </a:solidFill>
                <a:effectLst/>
                <a:latin typeface="+mn-lt"/>
                <a:ea typeface="+mn-ea"/>
                <a:cs typeface="+mn-cs"/>
              </a:rPr>
              <a:t>, particularly in studies that follow a quantitative research approach.</a:t>
            </a:r>
          </a:p>
          <a:p>
            <a:r>
              <a:rPr lang="en-US" sz="1200" b="0" i="0" kern="1200" dirty="0">
                <a:solidFill>
                  <a:schemeClr val="tx1"/>
                </a:solidFill>
                <a:effectLst/>
                <a:latin typeface="+mn-lt"/>
                <a:ea typeface="+mn-ea"/>
                <a:cs typeface="+mn-cs"/>
              </a:rPr>
              <a:t>A </a:t>
            </a:r>
            <a:r>
              <a:rPr lang="en-US" sz="1200" b="1" i="0" kern="1200" dirty="0">
                <a:solidFill>
                  <a:schemeClr val="tx1"/>
                </a:solidFill>
                <a:effectLst/>
                <a:latin typeface="+mn-lt"/>
                <a:ea typeface="+mn-ea"/>
                <a:cs typeface="+mn-cs"/>
              </a:rPr>
              <a:t>hypothesis</a:t>
            </a:r>
            <a:r>
              <a:rPr lang="en-US" sz="1200" b="0" i="0" kern="1200" dirty="0">
                <a:solidFill>
                  <a:schemeClr val="tx1"/>
                </a:solidFill>
                <a:effectLst/>
                <a:latin typeface="+mn-lt"/>
                <a:ea typeface="+mn-ea"/>
                <a:cs typeface="+mn-cs"/>
              </a:rPr>
              <a:t> is a testable statement that predicts the expected relationship between two or more variables. In simple terms, it represents a tentative explanation or assumption that the researcher seeks to examine through empirical investigation.</a:t>
            </a:r>
          </a:p>
          <a:p>
            <a:r>
              <a:rPr lang="en-US" sz="1200" b="0" i="0" kern="1200" dirty="0">
                <a:solidFill>
                  <a:schemeClr val="tx1"/>
                </a:solidFill>
                <a:effectLst/>
                <a:latin typeface="+mn-lt"/>
                <a:ea typeface="+mn-ea"/>
                <a:cs typeface="+mn-cs"/>
              </a:rPr>
              <a:t>Hypotheses play an important role in guiding the research process because they provide a clear direction for data collection and analysis. By proposing a possible relationship between variables, hypotheses help researchers determine what kind of evidence needs to be gathered.</a:t>
            </a:r>
          </a:p>
          <a:p>
            <a:r>
              <a:rPr lang="en-US" sz="1200" b="0" i="0" kern="1200" dirty="0">
                <a:solidFill>
                  <a:schemeClr val="tx1"/>
                </a:solidFill>
                <a:effectLst/>
                <a:latin typeface="+mn-lt"/>
                <a:ea typeface="+mn-ea"/>
                <a:cs typeface="+mn-cs"/>
              </a:rPr>
              <a:t>A good research hypothesis should possess several important characteristics.</a:t>
            </a:r>
          </a:p>
          <a:p>
            <a:r>
              <a:rPr lang="en-US" sz="1200" b="0" i="0" kern="1200" dirty="0">
                <a:solidFill>
                  <a:schemeClr val="tx1"/>
                </a:solidFill>
                <a:effectLst/>
                <a:latin typeface="+mn-lt"/>
                <a:ea typeface="+mn-ea"/>
                <a:cs typeface="+mn-cs"/>
              </a:rPr>
              <a:t>First, it should be </a:t>
            </a:r>
            <a:r>
              <a:rPr lang="en-US" sz="1200" b="1" i="0" kern="1200" dirty="0">
                <a:solidFill>
                  <a:schemeClr val="tx1"/>
                </a:solidFill>
                <a:effectLst/>
                <a:latin typeface="+mn-lt"/>
                <a:ea typeface="+mn-ea"/>
                <a:cs typeface="+mn-cs"/>
              </a:rPr>
              <a:t>clear and specific</a:t>
            </a:r>
            <a:r>
              <a:rPr lang="en-US" sz="1200" b="0" i="0" kern="1200" dirty="0">
                <a:solidFill>
                  <a:schemeClr val="tx1"/>
                </a:solidFill>
                <a:effectLst/>
                <a:latin typeface="+mn-lt"/>
                <a:ea typeface="+mn-ea"/>
                <a:cs typeface="+mn-cs"/>
              </a:rPr>
              <a:t>. The hypothesis must clearly state the variables involved and the expected relationship between them.</a:t>
            </a:r>
          </a:p>
          <a:p>
            <a:r>
              <a:rPr lang="en-US" sz="1200" b="0" i="0" kern="1200" dirty="0">
                <a:solidFill>
                  <a:schemeClr val="tx1"/>
                </a:solidFill>
                <a:effectLst/>
                <a:latin typeface="+mn-lt"/>
                <a:ea typeface="+mn-ea"/>
                <a:cs typeface="+mn-cs"/>
              </a:rPr>
              <a:t>Second, a hypothesis must be </a:t>
            </a:r>
            <a:r>
              <a:rPr lang="en-US" sz="1200" b="1" i="0" kern="1200" dirty="0">
                <a:solidFill>
                  <a:schemeClr val="tx1"/>
                </a:solidFill>
                <a:effectLst/>
                <a:latin typeface="+mn-lt"/>
                <a:ea typeface="+mn-ea"/>
                <a:cs typeface="+mn-cs"/>
              </a:rPr>
              <a:t>testable through empirical investigation</a:t>
            </a:r>
            <a:r>
              <a:rPr lang="en-US" sz="1200" b="0" i="0" kern="1200" dirty="0">
                <a:solidFill>
                  <a:schemeClr val="tx1"/>
                </a:solidFill>
                <a:effectLst/>
                <a:latin typeface="+mn-lt"/>
                <a:ea typeface="+mn-ea"/>
                <a:cs typeface="+mn-cs"/>
              </a:rPr>
              <a:t>. This means that the statement should be capable of being examined through systematic data collection and analysis.</a:t>
            </a:r>
          </a:p>
          <a:p>
            <a:r>
              <a:rPr lang="en-US" sz="1200" b="0" i="0" kern="1200" dirty="0">
                <a:solidFill>
                  <a:schemeClr val="tx1"/>
                </a:solidFill>
                <a:effectLst/>
                <a:latin typeface="+mn-lt"/>
                <a:ea typeface="+mn-ea"/>
                <a:cs typeface="+mn-cs"/>
              </a:rPr>
              <a:t>Third, a hypothesis should be </a:t>
            </a:r>
            <a:r>
              <a:rPr lang="en-US" sz="1200" b="1" i="0" kern="1200" dirty="0">
                <a:solidFill>
                  <a:schemeClr val="tx1"/>
                </a:solidFill>
                <a:effectLst/>
                <a:latin typeface="+mn-lt"/>
                <a:ea typeface="+mn-ea"/>
                <a:cs typeface="+mn-cs"/>
              </a:rPr>
              <a:t>based on existing knowledge</a:t>
            </a:r>
            <a:r>
              <a:rPr lang="en-US" sz="1200" b="0" i="0" kern="1200" dirty="0">
                <a:solidFill>
                  <a:schemeClr val="tx1"/>
                </a:solidFill>
                <a:effectLst/>
                <a:latin typeface="+mn-lt"/>
                <a:ea typeface="+mn-ea"/>
                <a:cs typeface="+mn-cs"/>
              </a:rPr>
              <a:t>. Researchers usually develop hypotheses after reviewing relevant literature and theoretical perspectives within the field.</a:t>
            </a:r>
          </a:p>
          <a:p>
            <a:r>
              <a:rPr lang="en-US" sz="1200" b="0" i="0" kern="1200" dirty="0">
                <a:solidFill>
                  <a:schemeClr val="tx1"/>
                </a:solidFill>
                <a:effectLst/>
                <a:latin typeface="+mn-lt"/>
                <a:ea typeface="+mn-ea"/>
                <a:cs typeface="+mn-cs"/>
              </a:rPr>
              <a:t>Therefore, well-developed hypotheses help researchers transform theoretical ideas into </a:t>
            </a:r>
            <a:r>
              <a:rPr lang="en-US" sz="1200" b="1" i="0" kern="1200" dirty="0">
                <a:solidFill>
                  <a:schemeClr val="tx1"/>
                </a:solidFill>
                <a:effectLst/>
                <a:latin typeface="+mn-lt"/>
                <a:ea typeface="+mn-ea"/>
                <a:cs typeface="+mn-cs"/>
              </a:rPr>
              <a:t>empirically testable propositions</a:t>
            </a:r>
            <a:r>
              <a:rPr lang="en-US" sz="1200" b="0" i="0" kern="1200" dirty="0">
                <a:solidFill>
                  <a:schemeClr val="tx1"/>
                </a:solidFill>
                <a:effectLst/>
                <a:latin typeface="+mn-lt"/>
                <a:ea typeface="+mn-ea"/>
                <a:cs typeface="+mn-cs"/>
              </a:rPr>
              <a:t>, which can then be examined through the research process.</a:t>
            </a:r>
          </a:p>
          <a:p>
            <a:endParaRPr lang="en-US" dirty="0"/>
          </a:p>
        </p:txBody>
      </p:sp>
      <p:sp>
        <p:nvSpPr>
          <p:cNvPr id="4" name="Slide Number Placeholder 3"/>
          <p:cNvSpPr>
            <a:spLocks noGrp="1"/>
          </p:cNvSpPr>
          <p:nvPr>
            <p:ph type="sldNum" sz="quarter" idx="5"/>
          </p:nvPr>
        </p:nvSpPr>
        <p:spPr/>
        <p:txBody>
          <a:bodyPr/>
          <a:lstStyle/>
          <a:p>
            <a:fld id="{6A6BF19A-2C7E-CB4D-9A98-9621F68B7E7E}" type="slidenum">
              <a:rPr lang="en-US" smtClean="0"/>
              <a:t>8</a:t>
            </a:fld>
            <a:endParaRPr lang="en-US"/>
          </a:p>
        </p:txBody>
      </p:sp>
    </p:spTree>
    <p:extLst>
      <p:ext uri="{BB962C8B-B14F-4D97-AF65-F5344CB8AC3E}">
        <p14:creationId xmlns:p14="http://schemas.microsoft.com/office/powerpoint/2010/main" val="655001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Step 5: Reviewing the Literature</a:t>
            </a:r>
          </a:p>
          <a:p>
            <a:r>
              <a:rPr lang="en-US" sz="1200" b="0" i="0" kern="1200" dirty="0">
                <a:solidFill>
                  <a:schemeClr val="tx1"/>
                </a:solidFill>
                <a:effectLst/>
                <a:latin typeface="+mn-lt"/>
                <a:ea typeface="+mn-ea"/>
                <a:cs typeface="+mn-cs"/>
              </a:rPr>
              <a:t>The next step in the research process is </a:t>
            </a:r>
            <a:r>
              <a:rPr lang="en-US" sz="1200" b="1" i="0" kern="1200" dirty="0">
                <a:solidFill>
                  <a:schemeClr val="tx1"/>
                </a:solidFill>
                <a:effectLst/>
                <a:latin typeface="+mn-lt"/>
                <a:ea typeface="+mn-ea"/>
                <a:cs typeface="+mn-cs"/>
              </a:rPr>
              <a:t>reviewing the literature</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A literature review involves examining existing research studies, scholarly articles, books, and other academic sources in order to understand </a:t>
            </a:r>
            <a:r>
              <a:rPr lang="en-US" sz="1200" b="1" i="0" kern="1200" dirty="0">
                <a:solidFill>
                  <a:schemeClr val="tx1"/>
                </a:solidFill>
                <a:effectLst/>
                <a:latin typeface="+mn-lt"/>
                <a:ea typeface="+mn-ea"/>
                <a:cs typeface="+mn-cs"/>
              </a:rPr>
              <a:t>what is already known about the research topic</a:t>
            </a:r>
            <a:r>
              <a:rPr lang="en-US" sz="1200" b="0" i="0" kern="1200" dirty="0">
                <a:solidFill>
                  <a:schemeClr val="tx1"/>
                </a:solidFill>
                <a:effectLst/>
                <a:latin typeface="+mn-lt"/>
                <a:ea typeface="+mn-ea"/>
                <a:cs typeface="+mn-cs"/>
              </a:rPr>
              <a:t>.</a:t>
            </a:r>
          </a:p>
          <a:p>
            <a:r>
              <a:rPr lang="en-US" sz="1200" b="0" i="0" kern="1200" dirty="0">
                <a:solidFill>
                  <a:schemeClr val="tx1"/>
                </a:solidFill>
                <a:effectLst/>
                <a:latin typeface="+mn-lt"/>
                <a:ea typeface="+mn-ea"/>
                <a:cs typeface="+mn-cs"/>
              </a:rPr>
              <a:t>Through this process, researchers become familiar with the current state of knowledge in their field and identify the major theories, findings, and debates related to their research problem.</a:t>
            </a:r>
          </a:p>
          <a:p>
            <a:r>
              <a:rPr lang="en-US" sz="1200" b="0" i="0" kern="1200" dirty="0">
                <a:solidFill>
                  <a:schemeClr val="tx1"/>
                </a:solidFill>
                <a:effectLst/>
                <a:latin typeface="+mn-lt"/>
                <a:ea typeface="+mn-ea"/>
                <a:cs typeface="+mn-cs"/>
              </a:rPr>
              <a:t>The literature review serves several important purposes.</a:t>
            </a:r>
          </a:p>
          <a:p>
            <a:r>
              <a:rPr lang="en-US" sz="1200" b="0" i="0" kern="1200" dirty="0">
                <a:solidFill>
                  <a:schemeClr val="tx1"/>
                </a:solidFill>
                <a:effectLst/>
                <a:latin typeface="+mn-lt"/>
                <a:ea typeface="+mn-ea"/>
                <a:cs typeface="+mn-cs"/>
              </a:rPr>
              <a:t>First, it helps researchers </a:t>
            </a:r>
            <a:r>
              <a:rPr lang="en-US" sz="1200" b="1" i="0" kern="1200" dirty="0">
                <a:solidFill>
                  <a:schemeClr val="tx1"/>
                </a:solidFill>
                <a:effectLst/>
                <a:latin typeface="+mn-lt"/>
                <a:ea typeface="+mn-ea"/>
                <a:cs typeface="+mn-cs"/>
              </a:rPr>
              <a:t>identify gaps in the existing body of research</a:t>
            </a:r>
            <a:r>
              <a:rPr lang="en-US" sz="1200" b="0" i="0" kern="1200" dirty="0">
                <a:solidFill>
                  <a:schemeClr val="tx1"/>
                </a:solidFill>
                <a:effectLst/>
                <a:latin typeface="+mn-lt"/>
                <a:ea typeface="+mn-ea"/>
                <a:cs typeface="+mn-cs"/>
              </a:rPr>
              <a:t>. By examining previous studies, researchers can determine which aspects of a topic have already been explored and which areas still require further investigation.</a:t>
            </a:r>
          </a:p>
          <a:p>
            <a:r>
              <a:rPr lang="en-US" sz="1200" b="0" i="0" kern="1200" dirty="0">
                <a:solidFill>
                  <a:schemeClr val="tx1"/>
                </a:solidFill>
                <a:effectLst/>
                <a:latin typeface="+mn-lt"/>
                <a:ea typeface="+mn-ea"/>
                <a:cs typeface="+mn-cs"/>
              </a:rPr>
              <a:t>Second, reviewing the literature allows researchers to </a:t>
            </a:r>
            <a:r>
              <a:rPr lang="en-US" sz="1200" b="1" i="0" kern="1200" dirty="0">
                <a:solidFill>
                  <a:schemeClr val="tx1"/>
                </a:solidFill>
                <a:effectLst/>
                <a:latin typeface="+mn-lt"/>
                <a:ea typeface="+mn-ea"/>
                <a:cs typeface="+mn-cs"/>
              </a:rPr>
              <a:t>build on previous work</a:t>
            </a:r>
            <a:r>
              <a:rPr lang="en-US" sz="1200" b="0" i="0" kern="1200" dirty="0">
                <a:solidFill>
                  <a:schemeClr val="tx1"/>
                </a:solidFill>
                <a:effectLst/>
                <a:latin typeface="+mn-lt"/>
                <a:ea typeface="+mn-ea"/>
                <a:cs typeface="+mn-cs"/>
              </a:rPr>
              <a:t>. Rather than starting from the beginning, researchers extend and refine the knowledge that has already been developed by earlier scholars.</a:t>
            </a:r>
          </a:p>
          <a:p>
            <a:r>
              <a:rPr lang="en-US" sz="1200" b="0" i="0" kern="1200" dirty="0">
                <a:solidFill>
                  <a:schemeClr val="tx1"/>
                </a:solidFill>
                <a:effectLst/>
                <a:latin typeface="+mn-lt"/>
                <a:ea typeface="+mn-ea"/>
                <a:cs typeface="+mn-cs"/>
              </a:rPr>
              <a:t>Another important purpose of the literature review is to </a:t>
            </a:r>
            <a:r>
              <a:rPr lang="en-US" sz="1200" b="1" i="0" kern="1200" dirty="0">
                <a:solidFill>
                  <a:schemeClr val="tx1"/>
                </a:solidFill>
                <a:effectLst/>
                <a:latin typeface="+mn-lt"/>
                <a:ea typeface="+mn-ea"/>
                <a:cs typeface="+mn-cs"/>
              </a:rPr>
              <a:t>avoid unnecessary duplication of research</a:t>
            </a:r>
            <a:r>
              <a:rPr lang="en-US" sz="1200" b="0" i="0" kern="1200" dirty="0">
                <a:solidFill>
                  <a:schemeClr val="tx1"/>
                </a:solidFill>
                <a:effectLst/>
                <a:latin typeface="+mn-lt"/>
                <a:ea typeface="+mn-ea"/>
                <a:cs typeface="+mn-cs"/>
              </a:rPr>
              <a:t>. By understanding what has already been studied, researchers can design studies that contribute something new to the field.</a:t>
            </a:r>
          </a:p>
          <a:p>
            <a:r>
              <a:rPr lang="en-US" sz="1200" b="0" i="0" kern="1200" dirty="0">
                <a:solidFill>
                  <a:schemeClr val="tx1"/>
                </a:solidFill>
                <a:effectLst/>
                <a:latin typeface="+mn-lt"/>
                <a:ea typeface="+mn-ea"/>
                <a:cs typeface="+mn-cs"/>
              </a:rPr>
              <a:t>Finally, the literature review helps to </a:t>
            </a:r>
            <a:r>
              <a:rPr lang="en-US" sz="1200" b="1" i="0" kern="1200" dirty="0">
                <a:solidFill>
                  <a:schemeClr val="tx1"/>
                </a:solidFill>
                <a:effectLst/>
                <a:latin typeface="+mn-lt"/>
                <a:ea typeface="+mn-ea"/>
                <a:cs typeface="+mn-cs"/>
              </a:rPr>
              <a:t>provide a theoretical foundation for the study</a:t>
            </a:r>
            <a:r>
              <a:rPr lang="en-US" sz="1200" b="0" i="0" kern="1200" dirty="0">
                <a:solidFill>
                  <a:schemeClr val="tx1"/>
                </a:solidFill>
                <a:effectLst/>
                <a:latin typeface="+mn-lt"/>
                <a:ea typeface="+mn-ea"/>
                <a:cs typeface="+mn-cs"/>
              </a:rPr>
              <a:t>. It enables researchers to situate their work within established theoretical frameworks and scholarly discussions.</a:t>
            </a:r>
          </a:p>
          <a:p>
            <a:r>
              <a:rPr lang="en-US" sz="1200" b="0" i="0" kern="1200" dirty="0">
                <a:solidFill>
                  <a:schemeClr val="tx1"/>
                </a:solidFill>
                <a:effectLst/>
                <a:latin typeface="+mn-lt"/>
                <a:ea typeface="+mn-ea"/>
                <a:cs typeface="+mn-cs"/>
              </a:rPr>
              <a:t>In this way, the literature review plays a critical role in ensuring that the research is </a:t>
            </a:r>
            <a:r>
              <a:rPr lang="en-US" sz="1200" b="1" i="0" kern="1200" dirty="0">
                <a:solidFill>
                  <a:schemeClr val="tx1"/>
                </a:solidFill>
                <a:effectLst/>
                <a:latin typeface="+mn-lt"/>
                <a:ea typeface="+mn-ea"/>
                <a:cs typeface="+mn-cs"/>
              </a:rPr>
              <a:t>well-informed, academically grounded, and relevant to the field of study</a:t>
            </a:r>
            <a:r>
              <a:rPr lang="en-US"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6A6BF19A-2C7E-CB4D-9A98-9621F68B7E7E}" type="slidenum">
              <a:rPr lang="en-US" smtClean="0"/>
              <a:t>9</a:t>
            </a:fld>
            <a:endParaRPr lang="en-US"/>
          </a:p>
        </p:txBody>
      </p:sp>
    </p:spTree>
    <p:extLst>
      <p:ext uri="{BB962C8B-B14F-4D97-AF65-F5344CB8AC3E}">
        <p14:creationId xmlns:p14="http://schemas.microsoft.com/office/powerpoint/2010/main" val="758010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64C2A-91C2-8E29-5343-1024EC78F3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AF6273-BA8B-7E62-9F61-1F5FF68D56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936AB3-0FDC-EB8B-3E56-1094E3FC710E}"/>
              </a:ext>
            </a:extLst>
          </p:cNvPr>
          <p:cNvSpPr>
            <a:spLocks noGrp="1"/>
          </p:cNvSpPr>
          <p:nvPr>
            <p:ph type="dt" sz="half" idx="10"/>
          </p:nvPr>
        </p:nvSpPr>
        <p:spPr/>
        <p:txBody>
          <a:bodyPr/>
          <a:lstStyle/>
          <a:p>
            <a:fld id="{9A551B88-8E48-7E48-9FDD-8F7DA602EFDD}" type="datetimeFigureOut">
              <a:rPr lang="en-US" smtClean="0"/>
              <a:t>4/15/26</a:t>
            </a:fld>
            <a:endParaRPr lang="en-US"/>
          </a:p>
        </p:txBody>
      </p:sp>
      <p:sp>
        <p:nvSpPr>
          <p:cNvPr id="5" name="Footer Placeholder 4">
            <a:extLst>
              <a:ext uri="{FF2B5EF4-FFF2-40B4-BE49-F238E27FC236}">
                <a16:creationId xmlns:a16="http://schemas.microsoft.com/office/drawing/2014/main" id="{7812D828-84E8-A18C-7E66-BD4E5D686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702091-8678-190D-9E16-43F40DA88B8F}"/>
              </a:ext>
            </a:extLst>
          </p:cNvPr>
          <p:cNvSpPr>
            <a:spLocks noGrp="1"/>
          </p:cNvSpPr>
          <p:nvPr>
            <p:ph type="sldNum" sz="quarter" idx="12"/>
          </p:nvPr>
        </p:nvSpPr>
        <p:spPr/>
        <p:txBody>
          <a:bodyPr/>
          <a:lstStyle/>
          <a:p>
            <a:fld id="{ADE5E67E-2A0F-1C43-883B-9E9C68F20D43}" type="slidenum">
              <a:rPr lang="en-US" smtClean="0"/>
              <a:t>‹#›</a:t>
            </a:fld>
            <a:endParaRPr lang="en-US"/>
          </a:p>
        </p:txBody>
      </p:sp>
    </p:spTree>
    <p:extLst>
      <p:ext uri="{BB962C8B-B14F-4D97-AF65-F5344CB8AC3E}">
        <p14:creationId xmlns:p14="http://schemas.microsoft.com/office/powerpoint/2010/main" val="1940881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3E-DC27-D6F9-3EA9-9967286B48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A299E3-A72D-21C3-379E-655992124E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6CB1F6-2CDD-73E5-3532-CB5594ACB1E3}"/>
              </a:ext>
            </a:extLst>
          </p:cNvPr>
          <p:cNvSpPr>
            <a:spLocks noGrp="1"/>
          </p:cNvSpPr>
          <p:nvPr>
            <p:ph type="dt" sz="half" idx="10"/>
          </p:nvPr>
        </p:nvSpPr>
        <p:spPr/>
        <p:txBody>
          <a:bodyPr/>
          <a:lstStyle/>
          <a:p>
            <a:fld id="{9A551B88-8E48-7E48-9FDD-8F7DA602EFDD}" type="datetimeFigureOut">
              <a:rPr lang="en-US" smtClean="0"/>
              <a:t>4/15/26</a:t>
            </a:fld>
            <a:endParaRPr lang="en-US"/>
          </a:p>
        </p:txBody>
      </p:sp>
      <p:sp>
        <p:nvSpPr>
          <p:cNvPr id="5" name="Footer Placeholder 4">
            <a:extLst>
              <a:ext uri="{FF2B5EF4-FFF2-40B4-BE49-F238E27FC236}">
                <a16:creationId xmlns:a16="http://schemas.microsoft.com/office/drawing/2014/main" id="{FC4625B3-7488-8BA9-934B-3E0298669A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7D7D4-C9D8-ADC4-2495-62BDE28F9EA0}"/>
              </a:ext>
            </a:extLst>
          </p:cNvPr>
          <p:cNvSpPr>
            <a:spLocks noGrp="1"/>
          </p:cNvSpPr>
          <p:nvPr>
            <p:ph type="sldNum" sz="quarter" idx="12"/>
          </p:nvPr>
        </p:nvSpPr>
        <p:spPr/>
        <p:txBody>
          <a:bodyPr/>
          <a:lstStyle/>
          <a:p>
            <a:fld id="{ADE5E67E-2A0F-1C43-883B-9E9C68F20D43}" type="slidenum">
              <a:rPr lang="en-US" smtClean="0"/>
              <a:t>‹#›</a:t>
            </a:fld>
            <a:endParaRPr lang="en-US"/>
          </a:p>
        </p:txBody>
      </p:sp>
    </p:spTree>
    <p:extLst>
      <p:ext uri="{BB962C8B-B14F-4D97-AF65-F5344CB8AC3E}">
        <p14:creationId xmlns:p14="http://schemas.microsoft.com/office/powerpoint/2010/main" val="3272066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DB098B-4580-4DAD-8E47-16AE5F2708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F52B9A-0396-EFBE-EFA9-96AC1A08CD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EBE5B-9256-5049-312C-382ED679E5A0}"/>
              </a:ext>
            </a:extLst>
          </p:cNvPr>
          <p:cNvSpPr>
            <a:spLocks noGrp="1"/>
          </p:cNvSpPr>
          <p:nvPr>
            <p:ph type="dt" sz="half" idx="10"/>
          </p:nvPr>
        </p:nvSpPr>
        <p:spPr/>
        <p:txBody>
          <a:bodyPr/>
          <a:lstStyle/>
          <a:p>
            <a:fld id="{9A551B88-8E48-7E48-9FDD-8F7DA602EFDD}" type="datetimeFigureOut">
              <a:rPr lang="en-US" smtClean="0"/>
              <a:t>4/15/26</a:t>
            </a:fld>
            <a:endParaRPr lang="en-US"/>
          </a:p>
        </p:txBody>
      </p:sp>
      <p:sp>
        <p:nvSpPr>
          <p:cNvPr id="5" name="Footer Placeholder 4">
            <a:extLst>
              <a:ext uri="{FF2B5EF4-FFF2-40B4-BE49-F238E27FC236}">
                <a16:creationId xmlns:a16="http://schemas.microsoft.com/office/drawing/2014/main" id="{C587EBE2-B7FC-BA83-3F92-7281D3205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7DE59A-C6FF-5743-4FA2-83C0EABD76F2}"/>
              </a:ext>
            </a:extLst>
          </p:cNvPr>
          <p:cNvSpPr>
            <a:spLocks noGrp="1"/>
          </p:cNvSpPr>
          <p:nvPr>
            <p:ph type="sldNum" sz="quarter" idx="12"/>
          </p:nvPr>
        </p:nvSpPr>
        <p:spPr/>
        <p:txBody>
          <a:bodyPr/>
          <a:lstStyle/>
          <a:p>
            <a:fld id="{ADE5E67E-2A0F-1C43-883B-9E9C68F20D43}" type="slidenum">
              <a:rPr lang="en-US" smtClean="0"/>
              <a:t>‹#›</a:t>
            </a:fld>
            <a:endParaRPr lang="en-US"/>
          </a:p>
        </p:txBody>
      </p:sp>
    </p:spTree>
    <p:extLst>
      <p:ext uri="{BB962C8B-B14F-4D97-AF65-F5344CB8AC3E}">
        <p14:creationId xmlns:p14="http://schemas.microsoft.com/office/powerpoint/2010/main" val="3078975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C6198-25CC-CC45-4AAA-F23B4939A8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7495BC-2237-81F4-0B72-81B66841CD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7ECCD-232D-4B1A-847A-4700FA22C72D}"/>
              </a:ext>
            </a:extLst>
          </p:cNvPr>
          <p:cNvSpPr>
            <a:spLocks noGrp="1"/>
          </p:cNvSpPr>
          <p:nvPr>
            <p:ph type="dt" sz="half" idx="10"/>
          </p:nvPr>
        </p:nvSpPr>
        <p:spPr/>
        <p:txBody>
          <a:bodyPr/>
          <a:lstStyle/>
          <a:p>
            <a:fld id="{9A551B88-8E48-7E48-9FDD-8F7DA602EFDD}" type="datetimeFigureOut">
              <a:rPr lang="en-US" smtClean="0"/>
              <a:t>4/15/26</a:t>
            </a:fld>
            <a:endParaRPr lang="en-US"/>
          </a:p>
        </p:txBody>
      </p:sp>
      <p:sp>
        <p:nvSpPr>
          <p:cNvPr id="5" name="Footer Placeholder 4">
            <a:extLst>
              <a:ext uri="{FF2B5EF4-FFF2-40B4-BE49-F238E27FC236}">
                <a16:creationId xmlns:a16="http://schemas.microsoft.com/office/drawing/2014/main" id="{3690200F-0EA4-09F6-B6B0-449DA6152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22DFE-CC0C-E41C-85DD-203163592D3D}"/>
              </a:ext>
            </a:extLst>
          </p:cNvPr>
          <p:cNvSpPr>
            <a:spLocks noGrp="1"/>
          </p:cNvSpPr>
          <p:nvPr>
            <p:ph type="sldNum" sz="quarter" idx="12"/>
          </p:nvPr>
        </p:nvSpPr>
        <p:spPr/>
        <p:txBody>
          <a:bodyPr/>
          <a:lstStyle/>
          <a:p>
            <a:fld id="{ADE5E67E-2A0F-1C43-883B-9E9C68F20D43}" type="slidenum">
              <a:rPr lang="en-US" smtClean="0"/>
              <a:t>‹#›</a:t>
            </a:fld>
            <a:endParaRPr lang="en-US"/>
          </a:p>
        </p:txBody>
      </p:sp>
    </p:spTree>
    <p:extLst>
      <p:ext uri="{BB962C8B-B14F-4D97-AF65-F5344CB8AC3E}">
        <p14:creationId xmlns:p14="http://schemas.microsoft.com/office/powerpoint/2010/main" val="541535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898F4-4618-6765-59BF-1F5CF725CA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838E95-D7FB-FBD2-0F80-D19F572DDD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2F11CE-111F-F193-C312-E6E3B14F689D}"/>
              </a:ext>
            </a:extLst>
          </p:cNvPr>
          <p:cNvSpPr>
            <a:spLocks noGrp="1"/>
          </p:cNvSpPr>
          <p:nvPr>
            <p:ph type="dt" sz="half" idx="10"/>
          </p:nvPr>
        </p:nvSpPr>
        <p:spPr/>
        <p:txBody>
          <a:bodyPr/>
          <a:lstStyle/>
          <a:p>
            <a:fld id="{9A551B88-8E48-7E48-9FDD-8F7DA602EFDD}" type="datetimeFigureOut">
              <a:rPr lang="en-US" smtClean="0"/>
              <a:t>4/15/26</a:t>
            </a:fld>
            <a:endParaRPr lang="en-US"/>
          </a:p>
        </p:txBody>
      </p:sp>
      <p:sp>
        <p:nvSpPr>
          <p:cNvPr id="5" name="Footer Placeholder 4">
            <a:extLst>
              <a:ext uri="{FF2B5EF4-FFF2-40B4-BE49-F238E27FC236}">
                <a16:creationId xmlns:a16="http://schemas.microsoft.com/office/drawing/2014/main" id="{2DB76F08-B42D-B3CD-C8AC-DE156721F7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0AC02-2E93-87AE-E8FC-17C6F78A4598}"/>
              </a:ext>
            </a:extLst>
          </p:cNvPr>
          <p:cNvSpPr>
            <a:spLocks noGrp="1"/>
          </p:cNvSpPr>
          <p:nvPr>
            <p:ph type="sldNum" sz="quarter" idx="12"/>
          </p:nvPr>
        </p:nvSpPr>
        <p:spPr/>
        <p:txBody>
          <a:bodyPr/>
          <a:lstStyle/>
          <a:p>
            <a:fld id="{ADE5E67E-2A0F-1C43-883B-9E9C68F20D43}" type="slidenum">
              <a:rPr lang="en-US" smtClean="0"/>
              <a:t>‹#›</a:t>
            </a:fld>
            <a:endParaRPr lang="en-US"/>
          </a:p>
        </p:txBody>
      </p:sp>
    </p:spTree>
    <p:extLst>
      <p:ext uri="{BB962C8B-B14F-4D97-AF65-F5344CB8AC3E}">
        <p14:creationId xmlns:p14="http://schemas.microsoft.com/office/powerpoint/2010/main" val="2988926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152B8-24F1-F838-10D5-5D56AEB2A7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DD5572-AF70-94EE-28D5-AFCA79975C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A32C29C-AAC5-6FCC-6826-8433DD97F5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79CEB5-DF80-1E6B-7DE8-30923CEB8232}"/>
              </a:ext>
            </a:extLst>
          </p:cNvPr>
          <p:cNvSpPr>
            <a:spLocks noGrp="1"/>
          </p:cNvSpPr>
          <p:nvPr>
            <p:ph type="dt" sz="half" idx="10"/>
          </p:nvPr>
        </p:nvSpPr>
        <p:spPr/>
        <p:txBody>
          <a:bodyPr/>
          <a:lstStyle/>
          <a:p>
            <a:fld id="{9A551B88-8E48-7E48-9FDD-8F7DA602EFDD}" type="datetimeFigureOut">
              <a:rPr lang="en-US" smtClean="0"/>
              <a:t>4/15/26</a:t>
            </a:fld>
            <a:endParaRPr lang="en-US"/>
          </a:p>
        </p:txBody>
      </p:sp>
      <p:sp>
        <p:nvSpPr>
          <p:cNvPr id="6" name="Footer Placeholder 5">
            <a:extLst>
              <a:ext uri="{FF2B5EF4-FFF2-40B4-BE49-F238E27FC236}">
                <a16:creationId xmlns:a16="http://schemas.microsoft.com/office/drawing/2014/main" id="{835DB44B-EEC5-315A-099F-795F0815A2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2F0043-C1CF-3C07-5478-F5A53D983ACF}"/>
              </a:ext>
            </a:extLst>
          </p:cNvPr>
          <p:cNvSpPr>
            <a:spLocks noGrp="1"/>
          </p:cNvSpPr>
          <p:nvPr>
            <p:ph type="sldNum" sz="quarter" idx="12"/>
          </p:nvPr>
        </p:nvSpPr>
        <p:spPr/>
        <p:txBody>
          <a:bodyPr/>
          <a:lstStyle/>
          <a:p>
            <a:fld id="{ADE5E67E-2A0F-1C43-883B-9E9C68F20D43}" type="slidenum">
              <a:rPr lang="en-US" smtClean="0"/>
              <a:t>‹#›</a:t>
            </a:fld>
            <a:endParaRPr lang="en-US"/>
          </a:p>
        </p:txBody>
      </p:sp>
    </p:spTree>
    <p:extLst>
      <p:ext uri="{BB962C8B-B14F-4D97-AF65-F5344CB8AC3E}">
        <p14:creationId xmlns:p14="http://schemas.microsoft.com/office/powerpoint/2010/main" val="3992612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200F3-56EC-6A3E-6E96-CC542812B4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37F010-1E95-9C2B-4B9F-9F80248AC5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FBC531-0C91-D74E-0F6C-C5610302E6B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7547E9-1C89-1C59-E0D2-C7D6699278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F8A9C6-2153-E189-A4BC-85D198BD48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47FC24-9E37-23D5-2B52-9528EFC25658}"/>
              </a:ext>
            </a:extLst>
          </p:cNvPr>
          <p:cNvSpPr>
            <a:spLocks noGrp="1"/>
          </p:cNvSpPr>
          <p:nvPr>
            <p:ph type="dt" sz="half" idx="10"/>
          </p:nvPr>
        </p:nvSpPr>
        <p:spPr/>
        <p:txBody>
          <a:bodyPr/>
          <a:lstStyle/>
          <a:p>
            <a:fld id="{9A551B88-8E48-7E48-9FDD-8F7DA602EFDD}" type="datetimeFigureOut">
              <a:rPr lang="en-US" smtClean="0"/>
              <a:t>4/15/26</a:t>
            </a:fld>
            <a:endParaRPr lang="en-US"/>
          </a:p>
        </p:txBody>
      </p:sp>
      <p:sp>
        <p:nvSpPr>
          <p:cNvPr id="8" name="Footer Placeholder 7">
            <a:extLst>
              <a:ext uri="{FF2B5EF4-FFF2-40B4-BE49-F238E27FC236}">
                <a16:creationId xmlns:a16="http://schemas.microsoft.com/office/drawing/2014/main" id="{40086D27-3A9B-8439-115A-9DAC2ADA64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FA2057-8C62-F42E-9A99-8535753A6A78}"/>
              </a:ext>
            </a:extLst>
          </p:cNvPr>
          <p:cNvSpPr>
            <a:spLocks noGrp="1"/>
          </p:cNvSpPr>
          <p:nvPr>
            <p:ph type="sldNum" sz="quarter" idx="12"/>
          </p:nvPr>
        </p:nvSpPr>
        <p:spPr/>
        <p:txBody>
          <a:bodyPr/>
          <a:lstStyle/>
          <a:p>
            <a:fld id="{ADE5E67E-2A0F-1C43-883B-9E9C68F20D43}" type="slidenum">
              <a:rPr lang="en-US" smtClean="0"/>
              <a:t>‹#›</a:t>
            </a:fld>
            <a:endParaRPr lang="en-US"/>
          </a:p>
        </p:txBody>
      </p:sp>
    </p:spTree>
    <p:extLst>
      <p:ext uri="{BB962C8B-B14F-4D97-AF65-F5344CB8AC3E}">
        <p14:creationId xmlns:p14="http://schemas.microsoft.com/office/powerpoint/2010/main" val="3638155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0F1E4-7BBD-5F5A-DDE1-7AB29ADEA8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E4D618-6546-5710-8563-1881B41E918B}"/>
              </a:ext>
            </a:extLst>
          </p:cNvPr>
          <p:cNvSpPr>
            <a:spLocks noGrp="1"/>
          </p:cNvSpPr>
          <p:nvPr>
            <p:ph type="dt" sz="half" idx="10"/>
          </p:nvPr>
        </p:nvSpPr>
        <p:spPr/>
        <p:txBody>
          <a:bodyPr/>
          <a:lstStyle/>
          <a:p>
            <a:fld id="{9A551B88-8E48-7E48-9FDD-8F7DA602EFDD}" type="datetimeFigureOut">
              <a:rPr lang="en-US" smtClean="0"/>
              <a:t>4/15/26</a:t>
            </a:fld>
            <a:endParaRPr lang="en-US"/>
          </a:p>
        </p:txBody>
      </p:sp>
      <p:sp>
        <p:nvSpPr>
          <p:cNvPr id="4" name="Footer Placeholder 3">
            <a:extLst>
              <a:ext uri="{FF2B5EF4-FFF2-40B4-BE49-F238E27FC236}">
                <a16:creationId xmlns:a16="http://schemas.microsoft.com/office/drawing/2014/main" id="{BD677E57-AAEB-36A5-E1B0-1A1F1F62F8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79E526-FFDA-19C3-8E60-E45E41C2C9D3}"/>
              </a:ext>
            </a:extLst>
          </p:cNvPr>
          <p:cNvSpPr>
            <a:spLocks noGrp="1"/>
          </p:cNvSpPr>
          <p:nvPr>
            <p:ph type="sldNum" sz="quarter" idx="12"/>
          </p:nvPr>
        </p:nvSpPr>
        <p:spPr/>
        <p:txBody>
          <a:bodyPr/>
          <a:lstStyle/>
          <a:p>
            <a:fld id="{ADE5E67E-2A0F-1C43-883B-9E9C68F20D43}" type="slidenum">
              <a:rPr lang="en-US" smtClean="0"/>
              <a:t>‹#›</a:t>
            </a:fld>
            <a:endParaRPr lang="en-US"/>
          </a:p>
        </p:txBody>
      </p:sp>
    </p:spTree>
    <p:extLst>
      <p:ext uri="{BB962C8B-B14F-4D97-AF65-F5344CB8AC3E}">
        <p14:creationId xmlns:p14="http://schemas.microsoft.com/office/powerpoint/2010/main" val="198853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087A2B-DA4E-5926-8B7A-E1E2EAE10239}"/>
              </a:ext>
            </a:extLst>
          </p:cNvPr>
          <p:cNvSpPr>
            <a:spLocks noGrp="1"/>
          </p:cNvSpPr>
          <p:nvPr>
            <p:ph type="dt" sz="half" idx="10"/>
          </p:nvPr>
        </p:nvSpPr>
        <p:spPr/>
        <p:txBody>
          <a:bodyPr/>
          <a:lstStyle/>
          <a:p>
            <a:fld id="{9A551B88-8E48-7E48-9FDD-8F7DA602EFDD}" type="datetimeFigureOut">
              <a:rPr lang="en-US" smtClean="0"/>
              <a:t>4/15/26</a:t>
            </a:fld>
            <a:endParaRPr lang="en-US"/>
          </a:p>
        </p:txBody>
      </p:sp>
      <p:sp>
        <p:nvSpPr>
          <p:cNvPr id="3" name="Footer Placeholder 2">
            <a:extLst>
              <a:ext uri="{FF2B5EF4-FFF2-40B4-BE49-F238E27FC236}">
                <a16:creationId xmlns:a16="http://schemas.microsoft.com/office/drawing/2014/main" id="{9E3B0D0C-52DC-1459-FE47-DE7AEDB6C5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A8FE33-DA07-647F-D298-8ECB185EC684}"/>
              </a:ext>
            </a:extLst>
          </p:cNvPr>
          <p:cNvSpPr>
            <a:spLocks noGrp="1"/>
          </p:cNvSpPr>
          <p:nvPr>
            <p:ph type="sldNum" sz="quarter" idx="12"/>
          </p:nvPr>
        </p:nvSpPr>
        <p:spPr/>
        <p:txBody>
          <a:bodyPr/>
          <a:lstStyle/>
          <a:p>
            <a:fld id="{ADE5E67E-2A0F-1C43-883B-9E9C68F20D43}" type="slidenum">
              <a:rPr lang="en-US" smtClean="0"/>
              <a:t>‹#›</a:t>
            </a:fld>
            <a:endParaRPr lang="en-US"/>
          </a:p>
        </p:txBody>
      </p:sp>
    </p:spTree>
    <p:extLst>
      <p:ext uri="{BB962C8B-B14F-4D97-AF65-F5344CB8AC3E}">
        <p14:creationId xmlns:p14="http://schemas.microsoft.com/office/powerpoint/2010/main" val="3755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97C9B-922D-388D-CFEF-362EA9C3E4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425C93-4370-F4EC-1D22-EAC8A9504C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FEE8AB-380F-5BA1-8F20-1ECD4A76F7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2D95-CF70-C38B-63A3-1D301170B20C}"/>
              </a:ext>
            </a:extLst>
          </p:cNvPr>
          <p:cNvSpPr>
            <a:spLocks noGrp="1"/>
          </p:cNvSpPr>
          <p:nvPr>
            <p:ph type="dt" sz="half" idx="10"/>
          </p:nvPr>
        </p:nvSpPr>
        <p:spPr/>
        <p:txBody>
          <a:bodyPr/>
          <a:lstStyle/>
          <a:p>
            <a:fld id="{9A551B88-8E48-7E48-9FDD-8F7DA602EFDD}" type="datetimeFigureOut">
              <a:rPr lang="en-US" smtClean="0"/>
              <a:t>4/15/26</a:t>
            </a:fld>
            <a:endParaRPr lang="en-US"/>
          </a:p>
        </p:txBody>
      </p:sp>
      <p:sp>
        <p:nvSpPr>
          <p:cNvPr id="6" name="Footer Placeholder 5">
            <a:extLst>
              <a:ext uri="{FF2B5EF4-FFF2-40B4-BE49-F238E27FC236}">
                <a16:creationId xmlns:a16="http://schemas.microsoft.com/office/drawing/2014/main" id="{0BB2E488-1DE8-55C9-541B-ED632D55F1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E0D366-880E-1BF4-F8D6-6ABF2677E2CA}"/>
              </a:ext>
            </a:extLst>
          </p:cNvPr>
          <p:cNvSpPr>
            <a:spLocks noGrp="1"/>
          </p:cNvSpPr>
          <p:nvPr>
            <p:ph type="sldNum" sz="quarter" idx="12"/>
          </p:nvPr>
        </p:nvSpPr>
        <p:spPr/>
        <p:txBody>
          <a:bodyPr/>
          <a:lstStyle/>
          <a:p>
            <a:fld id="{ADE5E67E-2A0F-1C43-883B-9E9C68F20D43}" type="slidenum">
              <a:rPr lang="en-US" smtClean="0"/>
              <a:t>‹#›</a:t>
            </a:fld>
            <a:endParaRPr lang="en-US"/>
          </a:p>
        </p:txBody>
      </p:sp>
    </p:spTree>
    <p:extLst>
      <p:ext uri="{BB962C8B-B14F-4D97-AF65-F5344CB8AC3E}">
        <p14:creationId xmlns:p14="http://schemas.microsoft.com/office/powerpoint/2010/main" val="839303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675E7-E374-E7A7-5BF7-3ED235E6F5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E388F21-A40A-9D4C-FFBB-C637768EFC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E4DAE5-5E65-9238-B09E-F54AA2FC8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50F581-31AD-C667-A22F-F56542F699F6}"/>
              </a:ext>
            </a:extLst>
          </p:cNvPr>
          <p:cNvSpPr>
            <a:spLocks noGrp="1"/>
          </p:cNvSpPr>
          <p:nvPr>
            <p:ph type="dt" sz="half" idx="10"/>
          </p:nvPr>
        </p:nvSpPr>
        <p:spPr/>
        <p:txBody>
          <a:bodyPr/>
          <a:lstStyle/>
          <a:p>
            <a:fld id="{9A551B88-8E48-7E48-9FDD-8F7DA602EFDD}" type="datetimeFigureOut">
              <a:rPr lang="en-US" smtClean="0"/>
              <a:t>4/15/26</a:t>
            </a:fld>
            <a:endParaRPr lang="en-US"/>
          </a:p>
        </p:txBody>
      </p:sp>
      <p:sp>
        <p:nvSpPr>
          <p:cNvPr id="6" name="Footer Placeholder 5">
            <a:extLst>
              <a:ext uri="{FF2B5EF4-FFF2-40B4-BE49-F238E27FC236}">
                <a16:creationId xmlns:a16="http://schemas.microsoft.com/office/drawing/2014/main" id="{8ED7F24F-0ABB-CF7E-DAA8-45135F523E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91F19C-E4F8-FF69-5B96-E1EC1982E6FD}"/>
              </a:ext>
            </a:extLst>
          </p:cNvPr>
          <p:cNvSpPr>
            <a:spLocks noGrp="1"/>
          </p:cNvSpPr>
          <p:nvPr>
            <p:ph type="sldNum" sz="quarter" idx="12"/>
          </p:nvPr>
        </p:nvSpPr>
        <p:spPr/>
        <p:txBody>
          <a:bodyPr/>
          <a:lstStyle/>
          <a:p>
            <a:fld id="{ADE5E67E-2A0F-1C43-883B-9E9C68F20D43}" type="slidenum">
              <a:rPr lang="en-US" smtClean="0"/>
              <a:t>‹#›</a:t>
            </a:fld>
            <a:endParaRPr lang="en-US"/>
          </a:p>
        </p:txBody>
      </p:sp>
    </p:spTree>
    <p:extLst>
      <p:ext uri="{BB962C8B-B14F-4D97-AF65-F5344CB8AC3E}">
        <p14:creationId xmlns:p14="http://schemas.microsoft.com/office/powerpoint/2010/main" val="1649263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117A90-2C01-D297-B038-2186BA99C7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5D45D9-1714-F5EA-A321-0D4E4298F5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A4440-9819-3FB3-EB16-EA59522523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551B88-8E48-7E48-9FDD-8F7DA602EFDD}" type="datetimeFigureOut">
              <a:rPr lang="en-US" smtClean="0"/>
              <a:t>4/15/26</a:t>
            </a:fld>
            <a:endParaRPr lang="en-US"/>
          </a:p>
        </p:txBody>
      </p:sp>
      <p:sp>
        <p:nvSpPr>
          <p:cNvPr id="5" name="Footer Placeholder 4">
            <a:extLst>
              <a:ext uri="{FF2B5EF4-FFF2-40B4-BE49-F238E27FC236}">
                <a16:creationId xmlns:a16="http://schemas.microsoft.com/office/drawing/2014/main" id="{0DEB82ED-9848-FCF3-BAD2-4BC597108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7D78E54-8BFB-44A1-D00A-8782B8A447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E5E67E-2A0F-1C43-883B-9E9C68F20D43}" type="slidenum">
              <a:rPr lang="en-US" smtClean="0"/>
              <a:t>‹#›</a:t>
            </a:fld>
            <a:endParaRPr lang="en-US"/>
          </a:p>
        </p:txBody>
      </p:sp>
    </p:spTree>
    <p:extLst>
      <p:ext uri="{BB962C8B-B14F-4D97-AF65-F5344CB8AC3E}">
        <p14:creationId xmlns:p14="http://schemas.microsoft.com/office/powerpoint/2010/main" val="156241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DF58-749C-86A9-5D27-CF79EDDE3EB3}"/>
              </a:ext>
            </a:extLst>
          </p:cNvPr>
          <p:cNvSpPr>
            <a:spLocks noGrp="1"/>
          </p:cNvSpPr>
          <p:nvPr>
            <p:ph type="ctrTitle"/>
          </p:nvPr>
        </p:nvSpPr>
        <p:spPr/>
        <p:txBody>
          <a:bodyPr/>
          <a:lstStyle/>
          <a:p>
            <a:r>
              <a:rPr lang="en-US" dirty="0"/>
              <a:t>‘</a:t>
            </a:r>
          </a:p>
        </p:txBody>
      </p:sp>
      <p:sp>
        <p:nvSpPr>
          <p:cNvPr id="3" name="Subtitle 2">
            <a:extLst>
              <a:ext uri="{FF2B5EF4-FFF2-40B4-BE49-F238E27FC236}">
                <a16:creationId xmlns:a16="http://schemas.microsoft.com/office/drawing/2014/main" id="{B1825718-3B27-FEEC-B5D0-5C78F452D53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2F02AB69-F9A0-675D-6B04-9F1979E7612D}"/>
              </a:ext>
            </a:extLst>
          </p:cNvPr>
          <p:cNvPicPr>
            <a:picLocks noChangeAspect="1"/>
          </p:cNvPicPr>
          <p:nvPr/>
        </p:nvPicPr>
        <p:blipFill>
          <a:blip r:embed="rId3"/>
          <a:stretch>
            <a:fillRect/>
          </a:stretch>
        </p:blipFill>
        <p:spPr>
          <a:xfrm>
            <a:off x="1433847" y="721217"/>
            <a:ext cx="9345770" cy="5396248"/>
          </a:xfrm>
          <a:prstGeom prst="rect">
            <a:avLst/>
          </a:prstGeom>
        </p:spPr>
      </p:pic>
    </p:spTree>
    <p:extLst>
      <p:ext uri="{BB962C8B-B14F-4D97-AF65-F5344CB8AC3E}">
        <p14:creationId xmlns:p14="http://schemas.microsoft.com/office/powerpoint/2010/main" val="3400434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830CD0-22CE-814F-C5CB-D4C57710F4EF}"/>
              </a:ext>
            </a:extLst>
          </p:cNvPr>
          <p:cNvPicPr>
            <a:picLocks noChangeAspect="1"/>
          </p:cNvPicPr>
          <p:nvPr/>
        </p:nvPicPr>
        <p:blipFill>
          <a:blip r:embed="rId3"/>
          <a:stretch>
            <a:fillRect/>
          </a:stretch>
        </p:blipFill>
        <p:spPr>
          <a:xfrm>
            <a:off x="1219199" y="708338"/>
            <a:ext cx="9740721" cy="5396248"/>
          </a:xfrm>
          <a:prstGeom prst="rect">
            <a:avLst/>
          </a:prstGeom>
        </p:spPr>
      </p:pic>
    </p:spTree>
    <p:extLst>
      <p:ext uri="{BB962C8B-B14F-4D97-AF65-F5344CB8AC3E}">
        <p14:creationId xmlns:p14="http://schemas.microsoft.com/office/powerpoint/2010/main" val="3323948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1DF336-6EC9-52F0-62BD-99DBD78A95E3}"/>
              </a:ext>
            </a:extLst>
          </p:cNvPr>
          <p:cNvPicPr>
            <a:picLocks noChangeAspect="1"/>
          </p:cNvPicPr>
          <p:nvPr/>
        </p:nvPicPr>
        <p:blipFill>
          <a:blip r:embed="rId3"/>
          <a:stretch>
            <a:fillRect/>
          </a:stretch>
        </p:blipFill>
        <p:spPr>
          <a:xfrm>
            <a:off x="1219200" y="759853"/>
            <a:ext cx="9599054" cy="5434885"/>
          </a:xfrm>
          <a:prstGeom prst="rect">
            <a:avLst/>
          </a:prstGeom>
        </p:spPr>
      </p:pic>
    </p:spTree>
    <p:extLst>
      <p:ext uri="{BB962C8B-B14F-4D97-AF65-F5344CB8AC3E}">
        <p14:creationId xmlns:p14="http://schemas.microsoft.com/office/powerpoint/2010/main" val="4196288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EDE35A-73C9-E249-F504-772AA75CE0F3}"/>
              </a:ext>
            </a:extLst>
          </p:cNvPr>
          <p:cNvPicPr>
            <a:picLocks noChangeAspect="1"/>
          </p:cNvPicPr>
          <p:nvPr/>
        </p:nvPicPr>
        <p:blipFill>
          <a:blip r:embed="rId3"/>
          <a:stretch>
            <a:fillRect/>
          </a:stretch>
        </p:blipFill>
        <p:spPr>
          <a:xfrm>
            <a:off x="1219199" y="798490"/>
            <a:ext cx="9534659" cy="5422006"/>
          </a:xfrm>
          <a:prstGeom prst="rect">
            <a:avLst/>
          </a:prstGeom>
        </p:spPr>
      </p:pic>
    </p:spTree>
    <p:extLst>
      <p:ext uri="{BB962C8B-B14F-4D97-AF65-F5344CB8AC3E}">
        <p14:creationId xmlns:p14="http://schemas.microsoft.com/office/powerpoint/2010/main" val="4232662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7BC189-E743-8667-7D2A-79657D4A5A9E}"/>
              </a:ext>
            </a:extLst>
          </p:cNvPr>
          <p:cNvPicPr>
            <a:picLocks noChangeAspect="1"/>
          </p:cNvPicPr>
          <p:nvPr/>
        </p:nvPicPr>
        <p:blipFill>
          <a:blip r:embed="rId3"/>
          <a:stretch>
            <a:fillRect/>
          </a:stretch>
        </p:blipFill>
        <p:spPr>
          <a:xfrm>
            <a:off x="1219200" y="746974"/>
            <a:ext cx="9611932" cy="5460643"/>
          </a:xfrm>
          <a:prstGeom prst="rect">
            <a:avLst/>
          </a:prstGeom>
        </p:spPr>
      </p:pic>
    </p:spTree>
    <p:extLst>
      <p:ext uri="{BB962C8B-B14F-4D97-AF65-F5344CB8AC3E}">
        <p14:creationId xmlns:p14="http://schemas.microsoft.com/office/powerpoint/2010/main" val="926102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C497A6-AFD7-14E6-8042-AB04898EB0DA}"/>
              </a:ext>
            </a:extLst>
          </p:cNvPr>
          <p:cNvPicPr>
            <a:picLocks noChangeAspect="1"/>
          </p:cNvPicPr>
          <p:nvPr/>
        </p:nvPicPr>
        <p:blipFill>
          <a:blip r:embed="rId3"/>
          <a:stretch>
            <a:fillRect/>
          </a:stretch>
        </p:blipFill>
        <p:spPr>
          <a:xfrm>
            <a:off x="1219199" y="708338"/>
            <a:ext cx="9676327" cy="5512158"/>
          </a:xfrm>
          <a:prstGeom prst="rect">
            <a:avLst/>
          </a:prstGeom>
        </p:spPr>
      </p:pic>
    </p:spTree>
    <p:extLst>
      <p:ext uri="{BB962C8B-B14F-4D97-AF65-F5344CB8AC3E}">
        <p14:creationId xmlns:p14="http://schemas.microsoft.com/office/powerpoint/2010/main" val="1888606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BE484D-78E7-6C90-05B1-E817B110C5F5}"/>
              </a:ext>
            </a:extLst>
          </p:cNvPr>
          <p:cNvPicPr>
            <a:picLocks noChangeAspect="1"/>
          </p:cNvPicPr>
          <p:nvPr/>
        </p:nvPicPr>
        <p:blipFill>
          <a:blip r:embed="rId3"/>
          <a:stretch>
            <a:fillRect/>
          </a:stretch>
        </p:blipFill>
        <p:spPr>
          <a:xfrm>
            <a:off x="1219200" y="592427"/>
            <a:ext cx="9663448" cy="5705341"/>
          </a:xfrm>
          <a:prstGeom prst="rect">
            <a:avLst/>
          </a:prstGeom>
        </p:spPr>
      </p:pic>
    </p:spTree>
    <p:extLst>
      <p:ext uri="{BB962C8B-B14F-4D97-AF65-F5344CB8AC3E}">
        <p14:creationId xmlns:p14="http://schemas.microsoft.com/office/powerpoint/2010/main" val="17936212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765092-4607-C5C4-BE50-3D49510B41EE}"/>
              </a:ext>
            </a:extLst>
          </p:cNvPr>
          <p:cNvPicPr>
            <a:picLocks noChangeAspect="1"/>
          </p:cNvPicPr>
          <p:nvPr/>
        </p:nvPicPr>
        <p:blipFill>
          <a:blip r:embed="rId3"/>
          <a:stretch>
            <a:fillRect/>
          </a:stretch>
        </p:blipFill>
        <p:spPr>
          <a:xfrm>
            <a:off x="1219199" y="849086"/>
            <a:ext cx="9599055" cy="5139590"/>
          </a:xfrm>
          <a:prstGeom prst="rect">
            <a:avLst/>
          </a:prstGeom>
        </p:spPr>
      </p:pic>
    </p:spTree>
    <p:extLst>
      <p:ext uri="{BB962C8B-B14F-4D97-AF65-F5344CB8AC3E}">
        <p14:creationId xmlns:p14="http://schemas.microsoft.com/office/powerpoint/2010/main" val="1737283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1B0E9-C3EF-419D-B396-DB2F1085153A}"/>
              </a:ext>
            </a:extLst>
          </p:cNvPr>
          <p:cNvPicPr>
            <a:picLocks noChangeAspect="1"/>
          </p:cNvPicPr>
          <p:nvPr/>
        </p:nvPicPr>
        <p:blipFill>
          <a:blip r:embed="rId3"/>
          <a:stretch>
            <a:fillRect/>
          </a:stretch>
        </p:blipFill>
        <p:spPr>
          <a:xfrm>
            <a:off x="1219199" y="850005"/>
            <a:ext cx="9470265" cy="5215943"/>
          </a:xfrm>
          <a:prstGeom prst="rect">
            <a:avLst/>
          </a:prstGeom>
        </p:spPr>
      </p:pic>
    </p:spTree>
    <p:extLst>
      <p:ext uri="{BB962C8B-B14F-4D97-AF65-F5344CB8AC3E}">
        <p14:creationId xmlns:p14="http://schemas.microsoft.com/office/powerpoint/2010/main" val="2423363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1341D9-CBF0-0E46-EC36-36CDDFF418AD}"/>
              </a:ext>
            </a:extLst>
          </p:cNvPr>
          <p:cNvPicPr>
            <a:picLocks noChangeAspect="1"/>
          </p:cNvPicPr>
          <p:nvPr/>
        </p:nvPicPr>
        <p:blipFill>
          <a:blip r:embed="rId3"/>
          <a:stretch>
            <a:fillRect/>
          </a:stretch>
        </p:blipFill>
        <p:spPr>
          <a:xfrm>
            <a:off x="1219199" y="759854"/>
            <a:ext cx="9676327" cy="5293216"/>
          </a:xfrm>
          <a:prstGeom prst="rect">
            <a:avLst/>
          </a:prstGeom>
        </p:spPr>
      </p:pic>
    </p:spTree>
    <p:extLst>
      <p:ext uri="{BB962C8B-B14F-4D97-AF65-F5344CB8AC3E}">
        <p14:creationId xmlns:p14="http://schemas.microsoft.com/office/powerpoint/2010/main" val="2220358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8F3850-13A0-79E3-F9F6-A15F0EF52615}"/>
              </a:ext>
            </a:extLst>
          </p:cNvPr>
          <p:cNvPicPr>
            <a:picLocks noChangeAspect="1"/>
          </p:cNvPicPr>
          <p:nvPr/>
        </p:nvPicPr>
        <p:blipFill>
          <a:blip r:embed="rId3"/>
          <a:stretch>
            <a:fillRect/>
          </a:stretch>
        </p:blipFill>
        <p:spPr>
          <a:xfrm>
            <a:off x="1219199" y="734095"/>
            <a:ext cx="9740721" cy="5447763"/>
          </a:xfrm>
          <a:prstGeom prst="rect">
            <a:avLst/>
          </a:prstGeom>
        </p:spPr>
      </p:pic>
    </p:spTree>
    <p:extLst>
      <p:ext uri="{BB962C8B-B14F-4D97-AF65-F5344CB8AC3E}">
        <p14:creationId xmlns:p14="http://schemas.microsoft.com/office/powerpoint/2010/main" val="3735013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BF81A3-4F64-BB5E-19EA-D1476A4EAEB8}"/>
              </a:ext>
            </a:extLst>
          </p:cNvPr>
          <p:cNvPicPr>
            <a:picLocks noChangeAspect="1"/>
          </p:cNvPicPr>
          <p:nvPr/>
        </p:nvPicPr>
        <p:blipFill>
          <a:blip r:embed="rId3"/>
          <a:stretch>
            <a:fillRect/>
          </a:stretch>
        </p:blipFill>
        <p:spPr>
          <a:xfrm>
            <a:off x="1219200" y="746976"/>
            <a:ext cx="9753600" cy="5306094"/>
          </a:xfrm>
          <a:prstGeom prst="rect">
            <a:avLst/>
          </a:prstGeom>
        </p:spPr>
      </p:pic>
    </p:spTree>
    <p:extLst>
      <p:ext uri="{BB962C8B-B14F-4D97-AF65-F5344CB8AC3E}">
        <p14:creationId xmlns:p14="http://schemas.microsoft.com/office/powerpoint/2010/main" val="1277756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40FE83-AFD6-8CC3-84CA-396D163B89CD}"/>
              </a:ext>
            </a:extLst>
          </p:cNvPr>
          <p:cNvPicPr>
            <a:picLocks noChangeAspect="1"/>
          </p:cNvPicPr>
          <p:nvPr/>
        </p:nvPicPr>
        <p:blipFill>
          <a:blip r:embed="rId3"/>
          <a:stretch>
            <a:fillRect/>
          </a:stretch>
        </p:blipFill>
        <p:spPr>
          <a:xfrm>
            <a:off x="1219200" y="837126"/>
            <a:ext cx="9689206" cy="5293218"/>
          </a:xfrm>
          <a:prstGeom prst="rect">
            <a:avLst/>
          </a:prstGeom>
        </p:spPr>
      </p:pic>
    </p:spTree>
    <p:extLst>
      <p:ext uri="{BB962C8B-B14F-4D97-AF65-F5344CB8AC3E}">
        <p14:creationId xmlns:p14="http://schemas.microsoft.com/office/powerpoint/2010/main" val="2957657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D41821-4DB4-5F5E-E7B6-35266BDBC07D}"/>
              </a:ext>
            </a:extLst>
          </p:cNvPr>
          <p:cNvPicPr>
            <a:picLocks noChangeAspect="1"/>
          </p:cNvPicPr>
          <p:nvPr/>
        </p:nvPicPr>
        <p:blipFill>
          <a:blip r:embed="rId3"/>
          <a:stretch>
            <a:fillRect/>
          </a:stretch>
        </p:blipFill>
        <p:spPr>
          <a:xfrm>
            <a:off x="1219200" y="837126"/>
            <a:ext cx="9727842" cy="5306097"/>
          </a:xfrm>
          <a:prstGeom prst="rect">
            <a:avLst/>
          </a:prstGeom>
        </p:spPr>
      </p:pic>
    </p:spTree>
    <p:extLst>
      <p:ext uri="{BB962C8B-B14F-4D97-AF65-F5344CB8AC3E}">
        <p14:creationId xmlns:p14="http://schemas.microsoft.com/office/powerpoint/2010/main" val="2604100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45AB7-D4FB-5697-96FA-C2F7F7913948}"/>
              </a:ext>
            </a:extLst>
          </p:cNvPr>
          <p:cNvPicPr>
            <a:picLocks noChangeAspect="1"/>
          </p:cNvPicPr>
          <p:nvPr/>
        </p:nvPicPr>
        <p:blipFill>
          <a:blip r:embed="rId3"/>
          <a:stretch>
            <a:fillRect/>
          </a:stretch>
        </p:blipFill>
        <p:spPr>
          <a:xfrm>
            <a:off x="1270715" y="731591"/>
            <a:ext cx="9624812" cy="5617694"/>
          </a:xfrm>
          <a:prstGeom prst="rect">
            <a:avLst/>
          </a:prstGeom>
        </p:spPr>
      </p:pic>
    </p:spTree>
    <p:extLst>
      <p:ext uri="{BB962C8B-B14F-4D97-AF65-F5344CB8AC3E}">
        <p14:creationId xmlns:p14="http://schemas.microsoft.com/office/powerpoint/2010/main" val="4375113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537</TotalTime>
  <Words>3411</Words>
  <Application>Microsoft Macintosh PowerPoint</Application>
  <PresentationFormat>Widescreen</PresentationFormat>
  <Paragraphs>156</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Aptos</vt:lpstr>
      <vt:lpstr>Aptos Display</vt:lpstr>
      <vt:lpstr>Arial</vt:lpstr>
      <vt:lpstr>Office Theme</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Joseph Nehru</dc:creator>
  <cp:lastModifiedBy>Joseph Nehru</cp:lastModifiedBy>
  <cp:revision>17</cp:revision>
  <dcterms:created xsi:type="dcterms:W3CDTF">2026-04-15T05:44:27Z</dcterms:created>
  <dcterms:modified xsi:type="dcterms:W3CDTF">2026-04-15T15:30:39Z</dcterms:modified>
</cp:coreProperties>
</file>